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7B48"/>
    <a:srgbClr val="171F27"/>
    <a:srgbClr val="0E1318"/>
    <a:srgbClr val="030405"/>
    <a:srgbClr val="2129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346"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4250" b="0" i="0">
                <a:solidFill>
                  <a:schemeClr val="bg1"/>
                </a:solidFill>
                <a:latin typeface="Open Sans"/>
                <a:cs typeface="Open Sans"/>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50" b="0" i="0">
                <a:solidFill>
                  <a:schemeClr val="bg1"/>
                </a:solidFill>
                <a:latin typeface="Open Sans"/>
                <a:cs typeface="Open Sa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50" b="0" i="0">
                <a:solidFill>
                  <a:schemeClr val="bg1"/>
                </a:solidFill>
                <a:latin typeface="Open Sans"/>
                <a:cs typeface="Open Sans"/>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50" b="0" i="0">
                <a:solidFill>
                  <a:schemeClr val="bg1"/>
                </a:solidFill>
                <a:latin typeface="Open Sans"/>
                <a:cs typeface="Open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20104100" cy="11308556"/>
          </a:xfrm>
          <a:prstGeom prst="rect">
            <a:avLst/>
          </a:prstGeom>
        </p:spPr>
      </p:pic>
      <p:sp>
        <p:nvSpPr>
          <p:cNvPr id="2" name="Holder 2"/>
          <p:cNvSpPr>
            <a:spLocks noGrp="1"/>
          </p:cNvSpPr>
          <p:nvPr>
            <p:ph type="title"/>
          </p:nvPr>
        </p:nvSpPr>
        <p:spPr>
          <a:xfrm>
            <a:off x="1058786" y="840836"/>
            <a:ext cx="10034270" cy="673100"/>
          </a:xfrm>
          <a:prstGeom prst="rect">
            <a:avLst/>
          </a:prstGeom>
        </p:spPr>
        <p:txBody>
          <a:bodyPr wrap="square" lIns="0" tIns="0" rIns="0" bIns="0">
            <a:spAutoFit/>
          </a:bodyPr>
          <a:lstStyle>
            <a:lvl1pPr>
              <a:defRPr sz="4250" b="0" i="0">
                <a:solidFill>
                  <a:schemeClr val="bg1"/>
                </a:solidFill>
                <a:latin typeface="Open Sans"/>
                <a:cs typeface="Open Sans"/>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1/26/2026</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2364CA93-5903-A215-2E3C-EDF322BEFF9B}"/>
              </a:ext>
            </a:extLst>
          </p:cNvPr>
          <p:cNvSpPr/>
          <p:nvPr/>
        </p:nvSpPr>
        <p:spPr>
          <a:xfrm>
            <a:off x="895816" y="7233382"/>
            <a:ext cx="9751529" cy="3211381"/>
          </a:xfrm>
          <a:prstGeom prst="roundRect">
            <a:avLst>
              <a:gd name="adj" fmla="val 8986"/>
            </a:avLst>
          </a:prstGeom>
          <a:solidFill>
            <a:srgbClr val="2129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object 2"/>
          <p:cNvSpPr txBox="1">
            <a:spLocks noGrp="1"/>
          </p:cNvSpPr>
          <p:nvPr>
            <p:ph type="title"/>
          </p:nvPr>
        </p:nvSpPr>
        <p:spPr>
          <a:xfrm>
            <a:off x="844173" y="701675"/>
            <a:ext cx="10212465" cy="1489510"/>
          </a:xfrm>
          <a:prstGeom prst="rect">
            <a:avLst/>
          </a:prstGeom>
        </p:spPr>
        <p:txBody>
          <a:bodyPr vert="horz" wrap="square" lIns="0" tIns="12065" rIns="0" bIns="0" rtlCol="0">
            <a:spAutoFit/>
          </a:bodyPr>
          <a:lstStyle/>
          <a:p>
            <a:pPr marL="12700">
              <a:lnSpc>
                <a:spcPct val="100000"/>
              </a:lnSpc>
              <a:spcBef>
                <a:spcPts val="95"/>
              </a:spcBef>
            </a:pPr>
            <a:r>
              <a:rPr lang="en-US" sz="3200" dirty="0"/>
              <a:t>Air Products Accelerates Sales Transformation with Dynamics 365 - Achieving Real-Time Visibility, Efficiency, and Data Trust </a:t>
            </a:r>
            <a:endParaRPr sz="3200" spc="-10" dirty="0"/>
          </a:p>
        </p:txBody>
      </p:sp>
      <p:sp>
        <p:nvSpPr>
          <p:cNvPr id="3" name="object 3"/>
          <p:cNvSpPr txBox="1"/>
          <p:nvPr/>
        </p:nvSpPr>
        <p:spPr>
          <a:xfrm>
            <a:off x="844143" y="2454275"/>
            <a:ext cx="9755295" cy="751488"/>
          </a:xfrm>
          <a:prstGeom prst="rect">
            <a:avLst/>
          </a:prstGeom>
        </p:spPr>
        <p:txBody>
          <a:bodyPr vert="horz" wrap="square" lIns="0" tIns="12700" rIns="0" bIns="0" rtlCol="0">
            <a:spAutoFit/>
          </a:bodyPr>
          <a:lstStyle/>
          <a:p>
            <a:pPr marL="12700" marR="5080">
              <a:lnSpc>
                <a:spcPct val="100000"/>
              </a:lnSpc>
              <a:spcBef>
                <a:spcPts val="100"/>
              </a:spcBef>
            </a:pPr>
            <a:r>
              <a:rPr lang="en-US" sz="2400" dirty="0">
                <a:solidFill>
                  <a:srgbClr val="959595"/>
                </a:solidFill>
                <a:latin typeface="Open Sans Semibold"/>
                <a:cs typeface="Open Sans Semibold"/>
              </a:rPr>
              <a:t>Air Products partners with The CRM Team to </a:t>
            </a:r>
            <a:r>
              <a:rPr lang="en-US" sz="2400" dirty="0" err="1">
                <a:solidFill>
                  <a:srgbClr val="959595"/>
                </a:solidFill>
                <a:latin typeface="Open Sans Semibold"/>
                <a:cs typeface="Open Sans Semibold"/>
              </a:rPr>
              <a:t>modernise</a:t>
            </a:r>
            <a:r>
              <a:rPr lang="en-US" sz="2400" dirty="0">
                <a:solidFill>
                  <a:srgbClr val="959595"/>
                </a:solidFill>
                <a:latin typeface="Open Sans Semibold"/>
                <a:cs typeface="Open Sans Semibold"/>
              </a:rPr>
              <a:t> sales operations with Microsoft Dynamics 365 Sales</a:t>
            </a:r>
            <a:endParaRPr sz="2400" dirty="0">
              <a:latin typeface="Open Sans Semibold"/>
              <a:cs typeface="Open Sans Semibold"/>
            </a:endParaRPr>
          </a:p>
        </p:txBody>
      </p:sp>
      <p:pic>
        <p:nvPicPr>
          <p:cNvPr id="4" name="object 4"/>
          <p:cNvPicPr/>
          <p:nvPr/>
        </p:nvPicPr>
        <p:blipFill>
          <a:blip r:embed="rId2" cstate="print"/>
          <a:stretch>
            <a:fillRect/>
          </a:stretch>
        </p:blipFill>
        <p:spPr>
          <a:xfrm>
            <a:off x="16821016" y="690695"/>
            <a:ext cx="2453373" cy="1102531"/>
          </a:xfrm>
          <a:prstGeom prst="rect">
            <a:avLst/>
          </a:prstGeom>
        </p:spPr>
      </p:pic>
      <p:sp>
        <p:nvSpPr>
          <p:cNvPr id="7" name="object 7"/>
          <p:cNvSpPr txBox="1"/>
          <p:nvPr/>
        </p:nvSpPr>
        <p:spPr>
          <a:xfrm>
            <a:off x="892050" y="4140854"/>
            <a:ext cx="9755295" cy="2755241"/>
          </a:xfrm>
          <a:prstGeom prst="rect">
            <a:avLst/>
          </a:prstGeom>
        </p:spPr>
        <p:txBody>
          <a:bodyPr vert="horz" wrap="square" lIns="0" tIns="12065" rIns="0" bIns="0" rtlCol="0">
            <a:spAutoFit/>
          </a:bodyPr>
          <a:lstStyle/>
          <a:p>
            <a:pPr marL="12700" marR="5080">
              <a:lnSpc>
                <a:spcPct val="124700"/>
              </a:lnSpc>
              <a:spcBef>
                <a:spcPts val="95"/>
              </a:spcBef>
            </a:pPr>
            <a:r>
              <a:rPr lang="en-US" dirty="0">
                <a:solidFill>
                  <a:srgbClr val="FFFFFF"/>
                </a:solidFill>
                <a:latin typeface="Open Sans"/>
                <a:cs typeface="Open Sans"/>
              </a:rPr>
              <a:t>In 2023, Air Products set out to replace their legacy CRM with a unified, scalable, and intelligent sales platform. After a thorough evaluation of multiple providers, Air Products selected The CRM Team based on their deep understanding of the company’s systems and processes, strong local support structure, and proven ability to deliver Microsoft-based solutions with precision and quality. The CRM Team deployed Microsoft Dynamics 365 Sales enabling Air Products to </a:t>
            </a:r>
            <a:r>
              <a:rPr lang="en-US" dirty="0" err="1">
                <a:solidFill>
                  <a:srgbClr val="FFFFFF"/>
                </a:solidFill>
                <a:latin typeface="Open Sans"/>
                <a:cs typeface="Open Sans"/>
              </a:rPr>
              <a:t>centralise</a:t>
            </a:r>
            <a:r>
              <a:rPr lang="en-US" dirty="0">
                <a:solidFill>
                  <a:srgbClr val="FFFFFF"/>
                </a:solidFill>
                <a:latin typeface="Open Sans"/>
                <a:cs typeface="Open Sans"/>
              </a:rPr>
              <a:t> customer data, streamline sales processes, and empower commercial teams with real-time visibility, analytics, and integrated workflows across Microsoft 365.</a:t>
            </a:r>
            <a:endParaRPr dirty="0">
              <a:latin typeface="Open Sans"/>
              <a:cs typeface="Open Sans"/>
            </a:endParaRPr>
          </a:p>
        </p:txBody>
      </p:sp>
      <p:sp>
        <p:nvSpPr>
          <p:cNvPr id="9" name="object 9"/>
          <p:cNvSpPr txBox="1"/>
          <p:nvPr/>
        </p:nvSpPr>
        <p:spPr>
          <a:xfrm>
            <a:off x="892050" y="3485211"/>
            <a:ext cx="2573020" cy="413384"/>
          </a:xfrm>
          <a:prstGeom prst="rect">
            <a:avLst/>
          </a:prstGeom>
        </p:spPr>
        <p:txBody>
          <a:bodyPr vert="horz" wrap="square" lIns="0" tIns="11430" rIns="0" bIns="0" rtlCol="0">
            <a:spAutoFit/>
          </a:bodyPr>
          <a:lstStyle/>
          <a:p>
            <a:pPr marL="12700">
              <a:lnSpc>
                <a:spcPct val="100000"/>
              </a:lnSpc>
              <a:spcBef>
                <a:spcPts val="90"/>
              </a:spcBef>
            </a:pPr>
            <a:r>
              <a:rPr lang="en-ZA" sz="2550" b="1" dirty="0">
                <a:solidFill>
                  <a:srgbClr val="957B48"/>
                </a:solidFill>
                <a:latin typeface="Open Sans Semibold"/>
                <a:cs typeface="Open Sans Semibold"/>
              </a:rPr>
              <a:t>OVERVIEW</a:t>
            </a:r>
            <a:endParaRPr lang="en-ZA" sz="2550" dirty="0">
              <a:latin typeface="Open Sans Semibold"/>
              <a:cs typeface="Open Sans Semibold"/>
            </a:endParaRPr>
          </a:p>
        </p:txBody>
      </p:sp>
      <p:sp>
        <p:nvSpPr>
          <p:cNvPr id="10" name="object 10"/>
          <p:cNvSpPr/>
          <p:nvPr/>
        </p:nvSpPr>
        <p:spPr>
          <a:xfrm flipV="1">
            <a:off x="895177" y="3427022"/>
            <a:ext cx="9704261" cy="575823"/>
          </a:xfrm>
          <a:custGeom>
            <a:avLst/>
            <a:gdLst/>
            <a:ahLst/>
            <a:cxnLst/>
            <a:rect l="l" t="t" r="r" b="b"/>
            <a:pathLst>
              <a:path w="6896734">
                <a:moveTo>
                  <a:pt x="0" y="0"/>
                </a:moveTo>
                <a:lnTo>
                  <a:pt x="6896334" y="0"/>
                </a:lnTo>
              </a:path>
            </a:pathLst>
          </a:custGeom>
          <a:ln w="20941">
            <a:solidFill>
              <a:srgbClr val="957B48"/>
            </a:solidFill>
          </a:ln>
        </p:spPr>
        <p:txBody>
          <a:bodyPr wrap="square" lIns="0" tIns="0" rIns="0" bIns="0" rtlCol="0"/>
          <a:lstStyle/>
          <a:p>
            <a:endParaRPr/>
          </a:p>
        </p:txBody>
      </p:sp>
      <p:sp>
        <p:nvSpPr>
          <p:cNvPr id="13" name="object 13"/>
          <p:cNvSpPr txBox="1"/>
          <p:nvPr/>
        </p:nvSpPr>
        <p:spPr>
          <a:xfrm>
            <a:off x="1202286" y="7919183"/>
            <a:ext cx="4421295" cy="2196755"/>
          </a:xfrm>
          <a:prstGeom prst="rect">
            <a:avLst/>
          </a:prstGeom>
        </p:spPr>
        <p:txBody>
          <a:bodyPr vert="horz" wrap="square" lIns="0" tIns="173990" rIns="0" bIns="0" rtlCol="0">
            <a:spAutoFit/>
          </a:bodyPr>
          <a:lstStyle/>
          <a:p>
            <a:pPr marL="201295" indent="-188595">
              <a:lnSpc>
                <a:spcPct val="100000"/>
              </a:lnSpc>
              <a:spcBef>
                <a:spcPts val="1370"/>
              </a:spcBef>
              <a:buChar char="•"/>
              <a:tabLst>
                <a:tab pos="201295" algn="l"/>
              </a:tabLst>
            </a:pPr>
            <a:r>
              <a:rPr lang="en-US" dirty="0">
                <a:solidFill>
                  <a:srgbClr val="FFFFFF"/>
                </a:solidFill>
                <a:latin typeface="Open Sans"/>
                <a:cs typeface="Open Sans"/>
              </a:rPr>
              <a:t>Disconnected systems leading to duplicated data entry </a:t>
            </a:r>
          </a:p>
          <a:p>
            <a:pPr marL="201295" indent="-188595">
              <a:lnSpc>
                <a:spcPct val="100000"/>
              </a:lnSpc>
              <a:spcBef>
                <a:spcPts val="1370"/>
              </a:spcBef>
              <a:buChar char="•"/>
              <a:tabLst>
                <a:tab pos="201295" algn="l"/>
              </a:tabLst>
            </a:pPr>
            <a:r>
              <a:rPr lang="en-US" dirty="0">
                <a:solidFill>
                  <a:srgbClr val="FFFFFF"/>
                </a:solidFill>
                <a:latin typeface="Open Sans"/>
                <a:cs typeface="Open Sans"/>
              </a:rPr>
              <a:t>No single source of truth for customers or sales activities </a:t>
            </a:r>
          </a:p>
          <a:p>
            <a:pPr marL="201295" indent="-188595">
              <a:lnSpc>
                <a:spcPct val="100000"/>
              </a:lnSpc>
              <a:spcBef>
                <a:spcPts val="1370"/>
              </a:spcBef>
              <a:buChar char="•"/>
              <a:tabLst>
                <a:tab pos="201295" algn="l"/>
              </a:tabLst>
            </a:pPr>
            <a:r>
              <a:rPr lang="en-US" dirty="0">
                <a:solidFill>
                  <a:srgbClr val="FFFFFF"/>
                </a:solidFill>
                <a:latin typeface="Open Sans"/>
                <a:cs typeface="Open Sans"/>
              </a:rPr>
              <a:t>Lack of visibility into leads, renewals, scheduling, and forecasts </a:t>
            </a:r>
          </a:p>
        </p:txBody>
      </p:sp>
      <p:pic>
        <p:nvPicPr>
          <p:cNvPr id="17" name="Picture 16" descr="A white text on a black background&#10;&#10;AI-generated content may be incorrect.">
            <a:extLst>
              <a:ext uri="{FF2B5EF4-FFF2-40B4-BE49-F238E27FC236}">
                <a16:creationId xmlns:a16="http://schemas.microsoft.com/office/drawing/2014/main" id="{ECBE8F60-A439-53F3-183F-232CEA037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1948" y="766895"/>
            <a:ext cx="3267899" cy="696780"/>
          </a:xfrm>
          <a:prstGeom prst="rect">
            <a:avLst/>
          </a:prstGeom>
        </p:spPr>
      </p:pic>
      <p:sp>
        <p:nvSpPr>
          <p:cNvPr id="19" name="object 9">
            <a:extLst>
              <a:ext uri="{FF2B5EF4-FFF2-40B4-BE49-F238E27FC236}">
                <a16:creationId xmlns:a16="http://schemas.microsoft.com/office/drawing/2014/main" id="{1D2870DD-E888-F551-DB68-0E55B2631A32}"/>
              </a:ext>
            </a:extLst>
          </p:cNvPr>
          <p:cNvSpPr txBox="1"/>
          <p:nvPr/>
        </p:nvSpPr>
        <p:spPr>
          <a:xfrm>
            <a:off x="1215567" y="7515226"/>
            <a:ext cx="4636613" cy="403957"/>
          </a:xfrm>
          <a:prstGeom prst="rect">
            <a:avLst/>
          </a:prstGeom>
        </p:spPr>
        <p:txBody>
          <a:bodyPr vert="horz" wrap="square" lIns="0" tIns="11430" rIns="0" bIns="0" rtlCol="0">
            <a:spAutoFit/>
          </a:bodyPr>
          <a:lstStyle/>
          <a:p>
            <a:pPr marL="12700">
              <a:lnSpc>
                <a:spcPct val="100000"/>
              </a:lnSpc>
              <a:spcBef>
                <a:spcPts val="90"/>
              </a:spcBef>
            </a:pPr>
            <a:r>
              <a:rPr lang="en-ZA" sz="2550" b="1" dirty="0">
                <a:solidFill>
                  <a:srgbClr val="957B48"/>
                </a:solidFill>
                <a:latin typeface="Open Sans Semibold"/>
                <a:cs typeface="Open Sans Semibold"/>
              </a:rPr>
              <a:t>KEY CHALLENGES</a:t>
            </a:r>
            <a:endParaRPr lang="en-ZA" sz="2550" dirty="0">
              <a:latin typeface="Open Sans Semibold"/>
              <a:cs typeface="Open Sans Semibold"/>
            </a:endParaRPr>
          </a:p>
        </p:txBody>
      </p:sp>
      <p:pic>
        <p:nvPicPr>
          <p:cNvPr id="22" name="Picture 21" descr="A group of people posing for a photo&#10;&#10;AI-generated content may be incorrect.">
            <a:extLst>
              <a:ext uri="{FF2B5EF4-FFF2-40B4-BE49-F238E27FC236}">
                <a16:creationId xmlns:a16="http://schemas.microsoft.com/office/drawing/2014/main" id="{33596A5B-91B6-9F2B-6524-6E2B7AE645E9}"/>
              </a:ext>
            </a:extLst>
          </p:cNvPr>
          <p:cNvPicPr>
            <a:picLocks noChangeAspect="1"/>
          </p:cNvPicPr>
          <p:nvPr/>
        </p:nvPicPr>
        <p:blipFill>
          <a:blip r:embed="rId4" cstate="print">
            <a:extLst>
              <a:ext uri="{28A0092B-C50C-407E-A947-70E740481C1C}">
                <a14:useLocalDpi xmlns:a14="http://schemas.microsoft.com/office/drawing/2010/main" val="0"/>
              </a:ext>
            </a:extLst>
          </a:blip>
          <a:srcRect l="15156" t="3215" r="12662" b="5636"/>
          <a:stretch>
            <a:fillRect/>
          </a:stretch>
        </p:blipFill>
        <p:spPr>
          <a:xfrm>
            <a:off x="11369794" y="2575097"/>
            <a:ext cx="7912100" cy="6660978"/>
          </a:xfrm>
          <a:prstGeom prst="rect">
            <a:avLst/>
          </a:prstGeom>
        </p:spPr>
      </p:pic>
      <p:sp>
        <p:nvSpPr>
          <p:cNvPr id="23" name="object 13">
            <a:extLst>
              <a:ext uri="{FF2B5EF4-FFF2-40B4-BE49-F238E27FC236}">
                <a16:creationId xmlns:a16="http://schemas.microsoft.com/office/drawing/2014/main" id="{17D3D713-16F6-6A3C-85F3-A6D46049E91E}"/>
              </a:ext>
            </a:extLst>
          </p:cNvPr>
          <p:cNvSpPr txBox="1"/>
          <p:nvPr/>
        </p:nvSpPr>
        <p:spPr>
          <a:xfrm>
            <a:off x="6102077" y="7919183"/>
            <a:ext cx="4102373" cy="2196755"/>
          </a:xfrm>
          <a:prstGeom prst="rect">
            <a:avLst/>
          </a:prstGeom>
        </p:spPr>
        <p:txBody>
          <a:bodyPr vert="horz" wrap="square" lIns="0" tIns="173990" rIns="0" bIns="0" rtlCol="0">
            <a:spAutoFit/>
          </a:bodyPr>
          <a:lstStyle/>
          <a:p>
            <a:pPr marL="201295" indent="-188595">
              <a:lnSpc>
                <a:spcPct val="100000"/>
              </a:lnSpc>
              <a:spcBef>
                <a:spcPts val="1370"/>
              </a:spcBef>
              <a:buChar char="•"/>
              <a:tabLst>
                <a:tab pos="201295" algn="l"/>
              </a:tabLst>
            </a:pPr>
            <a:r>
              <a:rPr lang="en-US" dirty="0">
                <a:solidFill>
                  <a:srgbClr val="FFFFFF"/>
                </a:solidFill>
                <a:latin typeface="Open Sans"/>
                <a:cs typeface="Open Sans"/>
              </a:rPr>
              <a:t>Manual quoting and fragmented reporting </a:t>
            </a:r>
          </a:p>
          <a:p>
            <a:pPr marL="201295" indent="-188595">
              <a:lnSpc>
                <a:spcPct val="100000"/>
              </a:lnSpc>
              <a:spcBef>
                <a:spcPts val="1370"/>
              </a:spcBef>
              <a:buChar char="•"/>
              <a:tabLst>
                <a:tab pos="201295" algn="l"/>
              </a:tabLst>
            </a:pPr>
            <a:r>
              <a:rPr lang="en-US" dirty="0">
                <a:solidFill>
                  <a:srgbClr val="FFFFFF"/>
                </a:solidFill>
                <a:latin typeface="Open Sans"/>
                <a:cs typeface="Open Sans"/>
              </a:rPr>
              <a:t>Limited analytics and reactive decision-making </a:t>
            </a:r>
          </a:p>
          <a:p>
            <a:pPr marL="201295" indent="-188595">
              <a:lnSpc>
                <a:spcPct val="100000"/>
              </a:lnSpc>
              <a:spcBef>
                <a:spcPts val="1370"/>
              </a:spcBef>
              <a:buChar char="•"/>
              <a:tabLst>
                <a:tab pos="201295" algn="l"/>
              </a:tabLst>
            </a:pPr>
            <a:r>
              <a:rPr lang="en-US" dirty="0">
                <a:solidFill>
                  <a:srgbClr val="FFFFFF"/>
                </a:solidFill>
                <a:latin typeface="Open Sans"/>
                <a:cs typeface="Open Sans"/>
              </a:rPr>
              <a:t>Loss of critical insights during staff turnover </a:t>
            </a:r>
            <a:endParaRPr dirty="0">
              <a:latin typeface="Open Sans"/>
              <a:cs typeface="Open Sans"/>
            </a:endParaRPr>
          </a:p>
        </p:txBody>
      </p:sp>
      <p:pic>
        <p:nvPicPr>
          <p:cNvPr id="24" name="object 6">
            <a:extLst>
              <a:ext uri="{FF2B5EF4-FFF2-40B4-BE49-F238E27FC236}">
                <a16:creationId xmlns:a16="http://schemas.microsoft.com/office/drawing/2014/main" id="{F6098192-C3FE-85BA-A231-D13112AEFEC3}"/>
              </a:ext>
            </a:extLst>
          </p:cNvPr>
          <p:cNvPicPr/>
          <p:nvPr/>
        </p:nvPicPr>
        <p:blipFill>
          <a:blip r:embed="rId5" cstate="print"/>
          <a:srcRect t="25871" b="28713"/>
          <a:stretch>
            <a:fillRect/>
          </a:stretch>
        </p:blipFill>
        <p:spPr>
          <a:xfrm>
            <a:off x="16839267" y="9998076"/>
            <a:ext cx="2429203" cy="6205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59">
            <a:extLst>
              <a:ext uri="{FF2B5EF4-FFF2-40B4-BE49-F238E27FC236}">
                <a16:creationId xmlns:a16="http://schemas.microsoft.com/office/drawing/2014/main" id="{374A1B8A-5EC9-5224-93D3-FB743C908636}"/>
              </a:ext>
            </a:extLst>
          </p:cNvPr>
          <p:cNvSpPr/>
          <p:nvPr/>
        </p:nvSpPr>
        <p:spPr>
          <a:xfrm>
            <a:off x="10251670" y="2513882"/>
            <a:ext cx="8956614" cy="4634864"/>
          </a:xfrm>
          <a:prstGeom prst="roundRect">
            <a:avLst>
              <a:gd name="adj" fmla="val 5132"/>
            </a:avLst>
          </a:prstGeom>
          <a:solidFill>
            <a:srgbClr val="0E1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9" name="Rectangle: Rounded Corners 58">
            <a:extLst>
              <a:ext uri="{FF2B5EF4-FFF2-40B4-BE49-F238E27FC236}">
                <a16:creationId xmlns:a16="http://schemas.microsoft.com/office/drawing/2014/main" id="{3B49E648-B771-87CE-AC2C-93976EDF9A6F}"/>
              </a:ext>
            </a:extLst>
          </p:cNvPr>
          <p:cNvSpPr/>
          <p:nvPr/>
        </p:nvSpPr>
        <p:spPr>
          <a:xfrm>
            <a:off x="895816" y="2513882"/>
            <a:ext cx="8956614" cy="4634864"/>
          </a:xfrm>
          <a:prstGeom prst="roundRect">
            <a:avLst>
              <a:gd name="adj" fmla="val 5132"/>
            </a:avLst>
          </a:prstGeom>
          <a:solidFill>
            <a:srgbClr val="171F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object 3"/>
          <p:cNvPicPr/>
          <p:nvPr/>
        </p:nvPicPr>
        <p:blipFill>
          <a:blip r:embed="rId2" cstate="print"/>
          <a:stretch>
            <a:fillRect/>
          </a:stretch>
        </p:blipFill>
        <p:spPr>
          <a:xfrm>
            <a:off x="16821016" y="690695"/>
            <a:ext cx="2453373" cy="1102531"/>
          </a:xfrm>
          <a:prstGeom prst="rect">
            <a:avLst/>
          </a:prstGeom>
        </p:spPr>
      </p:pic>
      <p:sp>
        <p:nvSpPr>
          <p:cNvPr id="12" name="object 12"/>
          <p:cNvSpPr txBox="1"/>
          <p:nvPr/>
        </p:nvSpPr>
        <p:spPr>
          <a:xfrm>
            <a:off x="1239880" y="2748859"/>
            <a:ext cx="8284467" cy="1638269"/>
          </a:xfrm>
          <a:prstGeom prst="rect">
            <a:avLst/>
          </a:prstGeom>
        </p:spPr>
        <p:txBody>
          <a:bodyPr vert="horz" wrap="square" lIns="0" tIns="141605" rIns="0" bIns="0" rtlCol="0">
            <a:spAutoFit/>
          </a:bodyPr>
          <a:lstStyle/>
          <a:p>
            <a:pPr marL="12700" algn="just">
              <a:lnSpc>
                <a:spcPct val="100000"/>
              </a:lnSpc>
              <a:spcBef>
                <a:spcPts val="1115"/>
              </a:spcBef>
            </a:pPr>
            <a:r>
              <a:rPr lang="en-ZA" sz="2700" b="1" dirty="0">
                <a:solidFill>
                  <a:srgbClr val="957B48"/>
                </a:solidFill>
                <a:latin typeface="Open Sans Semibold"/>
                <a:cs typeface="Open Sans Semibold"/>
              </a:rPr>
              <a:t>SOLUTION DELIVERED</a:t>
            </a:r>
          </a:p>
          <a:p>
            <a:pPr marL="12700" algn="just">
              <a:lnSpc>
                <a:spcPct val="100000"/>
              </a:lnSpc>
              <a:spcBef>
                <a:spcPts val="1115"/>
              </a:spcBef>
            </a:pPr>
            <a:r>
              <a:rPr lang="en-US" sz="1950" dirty="0">
                <a:solidFill>
                  <a:schemeClr val="bg1"/>
                </a:solidFill>
                <a:latin typeface="Open Sans"/>
                <a:cs typeface="Open Sans"/>
              </a:rPr>
              <a:t>The CRM Team implemented a modern, integrated CRM powered by:</a:t>
            </a:r>
          </a:p>
          <a:p>
            <a:pPr marL="12700" marR="105410" algn="just">
              <a:lnSpc>
                <a:spcPct val="112100"/>
              </a:lnSpc>
              <a:spcBef>
                <a:spcPts val="455"/>
              </a:spcBef>
            </a:pPr>
            <a:endParaRPr lang="en-US" sz="700" b="1" dirty="0">
              <a:solidFill>
                <a:schemeClr val="bg1"/>
              </a:solidFill>
              <a:latin typeface="Open Sans"/>
              <a:cs typeface="Open Sans"/>
            </a:endParaRPr>
          </a:p>
          <a:p>
            <a:pPr marL="12700" marR="105410" algn="just">
              <a:lnSpc>
                <a:spcPct val="112100"/>
              </a:lnSpc>
              <a:spcBef>
                <a:spcPts val="455"/>
              </a:spcBef>
            </a:pPr>
            <a:r>
              <a:rPr lang="en-ZA" sz="2400" b="1" dirty="0">
                <a:solidFill>
                  <a:schemeClr val="bg1"/>
                </a:solidFill>
                <a:latin typeface="Open Sans Semibold"/>
                <a:cs typeface="Open Sans Semibold"/>
              </a:rPr>
              <a:t>Dynamics 365 Sales</a:t>
            </a:r>
            <a:endParaRPr sz="2400" dirty="0">
              <a:solidFill>
                <a:schemeClr val="bg1"/>
              </a:solidFill>
              <a:latin typeface="Open Sans Semibold"/>
              <a:cs typeface="Open Sans Semibold"/>
            </a:endParaRPr>
          </a:p>
        </p:txBody>
      </p:sp>
      <p:sp>
        <p:nvSpPr>
          <p:cNvPr id="25" name="object 25"/>
          <p:cNvSpPr txBox="1"/>
          <p:nvPr/>
        </p:nvSpPr>
        <p:spPr>
          <a:xfrm>
            <a:off x="1239880" y="4587875"/>
            <a:ext cx="3935370" cy="2142702"/>
          </a:xfrm>
          <a:prstGeom prst="rect">
            <a:avLst/>
          </a:prstGeom>
        </p:spPr>
        <p:txBody>
          <a:bodyPr vert="horz" wrap="square" lIns="0" tIns="12065" rIns="0" bIns="0" rtlCol="0">
            <a:spAutoFit/>
          </a:bodyPr>
          <a:lstStyle/>
          <a:p>
            <a:pPr marL="324485" marR="5080" indent="-285750">
              <a:lnSpc>
                <a:spcPts val="2400"/>
              </a:lnSpc>
              <a:spcBef>
                <a:spcPts val="1200"/>
              </a:spcBef>
              <a:buClr>
                <a:srgbClr val="957B48"/>
              </a:buClr>
              <a:buFont typeface="Wingdings" panose="05000000000000000000" pitchFamily="2" charset="2"/>
              <a:buChar char="ü"/>
            </a:pPr>
            <a:r>
              <a:rPr lang="en-US" sz="1700"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Centralised</a:t>
            </a:r>
            <a:r>
              <a:rPr lang="en-US" sz="1700" dirty="0">
                <a:solidFill>
                  <a:srgbClr val="FFFFFF"/>
                </a:solidFill>
                <a:latin typeface="Open Sans" panose="020B0606030504020204" pitchFamily="34" charset="0"/>
                <a:ea typeface="Open Sans" panose="020B0606030504020204" pitchFamily="34" charset="0"/>
                <a:cs typeface="Open Sans" panose="020B0606030504020204" pitchFamily="34" charset="0"/>
              </a:rPr>
              <a:t> sales and customer management </a:t>
            </a:r>
          </a:p>
          <a:p>
            <a:pPr marL="324485" marR="5080" indent="-285750">
              <a:lnSpc>
                <a:spcPts val="2400"/>
              </a:lnSpc>
              <a:spcBef>
                <a:spcPts val="1200"/>
              </a:spcBef>
              <a:buClr>
                <a:srgbClr val="957B48"/>
              </a:buClr>
              <a:buFont typeface="Wingdings" panose="05000000000000000000" pitchFamily="2" charset="2"/>
              <a:buChar char="ü"/>
            </a:pPr>
            <a:r>
              <a:rPr lang="en-US" sz="1700" dirty="0">
                <a:solidFill>
                  <a:srgbClr val="FFFFFF"/>
                </a:solidFill>
                <a:latin typeface="Open Sans" panose="020B0606030504020204" pitchFamily="34" charset="0"/>
                <a:ea typeface="Open Sans" panose="020B0606030504020204" pitchFamily="34" charset="0"/>
                <a:cs typeface="Open Sans" panose="020B0606030504020204" pitchFamily="34" charset="0"/>
              </a:rPr>
              <a:t>Intelligent lead tracking and opportunity management </a:t>
            </a:r>
          </a:p>
          <a:p>
            <a:pPr marL="324485" marR="5080" indent="-285750">
              <a:lnSpc>
                <a:spcPts val="2400"/>
              </a:lnSpc>
              <a:spcBef>
                <a:spcPts val="1200"/>
              </a:spcBef>
              <a:buClr>
                <a:srgbClr val="957B48"/>
              </a:buClr>
              <a:buFont typeface="Wingdings" panose="05000000000000000000" pitchFamily="2" charset="2"/>
              <a:buChar char="ü"/>
            </a:pPr>
            <a:r>
              <a:rPr lang="en-US" sz="1700" dirty="0">
                <a:solidFill>
                  <a:srgbClr val="FFFFFF"/>
                </a:solidFill>
                <a:latin typeface="Open Sans" panose="020B0606030504020204" pitchFamily="34" charset="0"/>
                <a:ea typeface="Open Sans" panose="020B0606030504020204" pitchFamily="34" charset="0"/>
                <a:cs typeface="Open Sans" panose="020B0606030504020204" pitchFamily="34" charset="0"/>
              </a:rPr>
              <a:t>Real-time activity visibility and forecasting </a:t>
            </a:r>
            <a:endParaRPr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object 28"/>
          <p:cNvSpPr txBox="1"/>
          <p:nvPr/>
        </p:nvSpPr>
        <p:spPr>
          <a:xfrm>
            <a:off x="10657205" y="2682875"/>
            <a:ext cx="8081645" cy="615553"/>
          </a:xfrm>
          <a:prstGeom prst="rect">
            <a:avLst/>
          </a:prstGeom>
        </p:spPr>
        <p:txBody>
          <a:bodyPr vert="horz" wrap="square" lIns="0" tIns="198120" rIns="0" bIns="0" rtlCol="0">
            <a:spAutoFit/>
          </a:bodyPr>
          <a:lstStyle/>
          <a:p>
            <a:pPr marL="12700">
              <a:lnSpc>
                <a:spcPct val="100000"/>
              </a:lnSpc>
              <a:spcBef>
                <a:spcPts val="1560"/>
              </a:spcBef>
            </a:pPr>
            <a:r>
              <a:rPr lang="en-ZA" sz="2700" b="1" dirty="0">
                <a:solidFill>
                  <a:srgbClr val="947F44"/>
                </a:solidFill>
                <a:latin typeface="Open Sans Semibold"/>
                <a:cs typeface="Open Sans Semibold"/>
              </a:rPr>
              <a:t>OUTCOMES &amp; BUSINESS IMPACT</a:t>
            </a:r>
          </a:p>
        </p:txBody>
      </p:sp>
      <p:pic>
        <p:nvPicPr>
          <p:cNvPr id="32" name="object 6">
            <a:extLst>
              <a:ext uri="{FF2B5EF4-FFF2-40B4-BE49-F238E27FC236}">
                <a16:creationId xmlns:a16="http://schemas.microsoft.com/office/drawing/2014/main" id="{67830DD9-58CC-C078-BC16-7262CC97ACCC}"/>
              </a:ext>
            </a:extLst>
          </p:cNvPr>
          <p:cNvPicPr/>
          <p:nvPr/>
        </p:nvPicPr>
        <p:blipFill>
          <a:blip r:embed="rId3" cstate="print"/>
          <a:srcRect t="25871" b="28713"/>
          <a:stretch>
            <a:fillRect/>
          </a:stretch>
        </p:blipFill>
        <p:spPr>
          <a:xfrm>
            <a:off x="16839267" y="9998076"/>
            <a:ext cx="2429203" cy="620580"/>
          </a:xfrm>
          <a:prstGeom prst="rect">
            <a:avLst/>
          </a:prstGeom>
        </p:spPr>
      </p:pic>
      <p:pic>
        <p:nvPicPr>
          <p:cNvPr id="33" name="Picture 32" descr="A white text on a black background&#10;&#10;AI-generated content may be incorrect.">
            <a:extLst>
              <a:ext uri="{FF2B5EF4-FFF2-40B4-BE49-F238E27FC236}">
                <a16:creationId xmlns:a16="http://schemas.microsoft.com/office/drawing/2014/main" id="{E2104153-616B-AF4C-8CF5-F74F99647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21948" y="766895"/>
            <a:ext cx="3267899" cy="696780"/>
          </a:xfrm>
          <a:prstGeom prst="rect">
            <a:avLst/>
          </a:prstGeom>
        </p:spPr>
      </p:pic>
      <p:sp>
        <p:nvSpPr>
          <p:cNvPr id="37" name="object 2">
            <a:extLst>
              <a:ext uri="{FF2B5EF4-FFF2-40B4-BE49-F238E27FC236}">
                <a16:creationId xmlns:a16="http://schemas.microsoft.com/office/drawing/2014/main" id="{88965237-09BE-1D28-D49E-10B82B26D06F}"/>
              </a:ext>
            </a:extLst>
          </p:cNvPr>
          <p:cNvSpPr txBox="1">
            <a:spLocks noGrp="1"/>
          </p:cNvSpPr>
          <p:nvPr>
            <p:ph type="title"/>
          </p:nvPr>
        </p:nvSpPr>
        <p:spPr>
          <a:xfrm>
            <a:off x="844173" y="701675"/>
            <a:ext cx="10212465" cy="1489510"/>
          </a:xfrm>
          <a:prstGeom prst="rect">
            <a:avLst/>
          </a:prstGeom>
        </p:spPr>
        <p:txBody>
          <a:bodyPr vert="horz" wrap="square" lIns="0" tIns="12065" rIns="0" bIns="0" rtlCol="0">
            <a:spAutoFit/>
          </a:bodyPr>
          <a:lstStyle/>
          <a:p>
            <a:pPr marL="12700">
              <a:lnSpc>
                <a:spcPct val="100000"/>
              </a:lnSpc>
              <a:spcBef>
                <a:spcPts val="95"/>
              </a:spcBef>
            </a:pPr>
            <a:r>
              <a:rPr lang="en-US" sz="3200" dirty="0"/>
              <a:t>Air Products Accelerates Sales Transformation with Dynamics 365 - Achieving Real-Time Visibility, Efficiency, and Data Trust </a:t>
            </a:r>
            <a:endParaRPr sz="3200" spc="-10" dirty="0"/>
          </a:p>
        </p:txBody>
      </p:sp>
      <p:sp>
        <p:nvSpPr>
          <p:cNvPr id="39" name="object 25">
            <a:extLst>
              <a:ext uri="{FF2B5EF4-FFF2-40B4-BE49-F238E27FC236}">
                <a16:creationId xmlns:a16="http://schemas.microsoft.com/office/drawing/2014/main" id="{93AEC627-BD71-56F1-E4E9-4AD087B9A521}"/>
              </a:ext>
            </a:extLst>
          </p:cNvPr>
          <p:cNvSpPr txBox="1"/>
          <p:nvPr/>
        </p:nvSpPr>
        <p:spPr>
          <a:xfrm>
            <a:off x="5317461" y="4587875"/>
            <a:ext cx="3667789" cy="2145972"/>
          </a:xfrm>
          <a:prstGeom prst="rect">
            <a:avLst/>
          </a:prstGeom>
        </p:spPr>
        <p:txBody>
          <a:bodyPr vert="horz" wrap="square" lIns="0" tIns="12065" rIns="0" bIns="0" rtlCol="0">
            <a:spAutoFit/>
          </a:bodyPr>
          <a:lstStyle/>
          <a:p>
            <a:pPr marL="324485" marR="5080" indent="-285750">
              <a:lnSpc>
                <a:spcPts val="2400"/>
              </a:lnSpc>
              <a:spcBef>
                <a:spcPts val="1200"/>
              </a:spcBef>
              <a:buClr>
                <a:srgbClr val="957B48"/>
              </a:buClr>
              <a:buFont typeface="Wingdings" panose="05000000000000000000" pitchFamily="2" charset="2"/>
              <a:buChar char="ü"/>
            </a:pPr>
            <a:r>
              <a:rPr lang="en-US" sz="1700" dirty="0">
                <a:solidFill>
                  <a:srgbClr val="FFFFFF"/>
                </a:solidFill>
                <a:latin typeface="Open Sans" panose="020B0606030504020204" pitchFamily="34" charset="0"/>
                <a:ea typeface="Open Sans" panose="020B0606030504020204" pitchFamily="34" charset="0"/>
                <a:cs typeface="Open Sans" panose="020B0606030504020204" pitchFamily="34" charset="0"/>
              </a:rPr>
              <a:t>Automated quoting linked with Air Products’ ERP data  </a:t>
            </a:r>
          </a:p>
          <a:p>
            <a:pPr marL="324485" marR="5080" indent="-285750">
              <a:lnSpc>
                <a:spcPts val="2400"/>
              </a:lnSpc>
              <a:spcBef>
                <a:spcPts val="1200"/>
              </a:spcBef>
              <a:buClr>
                <a:srgbClr val="957B48"/>
              </a:buClr>
              <a:buFont typeface="Wingdings" panose="05000000000000000000" pitchFamily="2" charset="2"/>
              <a:buChar char="ü"/>
            </a:pPr>
            <a:r>
              <a:rPr lang="en-US" sz="1700" dirty="0">
                <a:solidFill>
                  <a:srgbClr val="FFFFFF"/>
                </a:solidFill>
                <a:latin typeface="Open Sans" panose="020B0606030504020204" pitchFamily="34" charset="0"/>
                <a:ea typeface="Open Sans" panose="020B0606030504020204" pitchFamily="34" charset="0"/>
                <a:cs typeface="Open Sans" panose="020B0606030504020204" pitchFamily="34" charset="0"/>
              </a:rPr>
              <a:t>Seamless use across Outlook, Teams, mobile, and web </a:t>
            </a:r>
          </a:p>
          <a:p>
            <a:pPr marL="324485" marR="5080" indent="-285750">
              <a:lnSpc>
                <a:spcPts val="2400"/>
              </a:lnSpc>
              <a:spcBef>
                <a:spcPts val="1200"/>
              </a:spcBef>
              <a:buClr>
                <a:srgbClr val="957B48"/>
              </a:buClr>
              <a:buFont typeface="Wingdings" panose="05000000000000000000" pitchFamily="2" charset="2"/>
              <a:buChar char="ü"/>
            </a:pPr>
            <a:r>
              <a:rPr lang="en-US" sz="1700" dirty="0">
                <a:solidFill>
                  <a:srgbClr val="FFFFFF"/>
                </a:solidFill>
                <a:latin typeface="Open Sans" panose="020B0606030504020204" pitchFamily="34" charset="0"/>
                <a:ea typeface="Open Sans" panose="020B0606030504020204" pitchFamily="34" charset="0"/>
                <a:cs typeface="Open Sans" panose="020B0606030504020204" pitchFamily="34" charset="0"/>
              </a:rPr>
              <a:t>Consolidated customer data for deeper engagement </a:t>
            </a:r>
            <a:endParaRPr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object 25">
            <a:extLst>
              <a:ext uri="{FF2B5EF4-FFF2-40B4-BE49-F238E27FC236}">
                <a16:creationId xmlns:a16="http://schemas.microsoft.com/office/drawing/2014/main" id="{118FF0DC-3526-5B26-9577-7363CD24B104}"/>
              </a:ext>
            </a:extLst>
          </p:cNvPr>
          <p:cNvSpPr txBox="1"/>
          <p:nvPr/>
        </p:nvSpPr>
        <p:spPr>
          <a:xfrm>
            <a:off x="11423650" y="3551121"/>
            <a:ext cx="2932002" cy="3066032"/>
          </a:xfrm>
          <a:prstGeom prst="rect">
            <a:avLst/>
          </a:prstGeom>
        </p:spPr>
        <p:txBody>
          <a:bodyPr vert="horz" wrap="square" lIns="0" tIns="12065" rIns="0" bIns="0" rtlCol="0">
            <a:spAutoFit/>
          </a:bodyPr>
          <a:lstStyle/>
          <a:p>
            <a:pPr marL="38735" marR="5080">
              <a:lnSpc>
                <a:spcPts val="2400"/>
              </a:lnSpc>
              <a:spcBef>
                <a:spcPts val="2400"/>
              </a:spcBef>
              <a:buClr>
                <a:srgbClr val="957B48"/>
              </a:buClr>
            </a:pPr>
            <a:r>
              <a:rPr lang="en-US"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Faster lead turnaround times </a:t>
            </a: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and improved customer engagement </a:t>
            </a:r>
          </a:p>
          <a:p>
            <a:pPr marL="38735" marR="5080">
              <a:lnSpc>
                <a:spcPts val="2400"/>
              </a:lnSpc>
              <a:spcBef>
                <a:spcPts val="2400"/>
              </a:spcBef>
              <a:buClr>
                <a:srgbClr val="957B48"/>
              </a:buClr>
            </a:pPr>
            <a:r>
              <a:rPr lang="en-US"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Reliable data and consistent reporting </a:t>
            </a: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across all divisions </a:t>
            </a:r>
          </a:p>
          <a:p>
            <a:pPr marL="38735" marR="5080">
              <a:lnSpc>
                <a:spcPts val="2400"/>
              </a:lnSpc>
              <a:spcBef>
                <a:spcPts val="2400"/>
              </a:spcBef>
              <a:buClr>
                <a:srgbClr val="957B48"/>
              </a:buClr>
            </a:pPr>
            <a:r>
              <a:rPr lang="en-US"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Better forecasting and visibility </a:t>
            </a: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enabling proactive management</a:t>
            </a:r>
            <a:endParaRPr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object 25">
            <a:extLst>
              <a:ext uri="{FF2B5EF4-FFF2-40B4-BE49-F238E27FC236}">
                <a16:creationId xmlns:a16="http://schemas.microsoft.com/office/drawing/2014/main" id="{1FD60CD4-32CD-F8C0-1968-E7A9E0E19696}"/>
              </a:ext>
            </a:extLst>
          </p:cNvPr>
          <p:cNvSpPr txBox="1"/>
          <p:nvPr/>
        </p:nvSpPr>
        <p:spPr>
          <a:xfrm>
            <a:off x="15492921" y="3551121"/>
            <a:ext cx="3337240" cy="2758256"/>
          </a:xfrm>
          <a:prstGeom prst="rect">
            <a:avLst/>
          </a:prstGeom>
        </p:spPr>
        <p:txBody>
          <a:bodyPr vert="horz" wrap="square" lIns="0" tIns="12065" rIns="0" bIns="0" rtlCol="0">
            <a:spAutoFit/>
          </a:bodyPr>
          <a:lstStyle/>
          <a:p>
            <a:pPr marL="38735" marR="5080">
              <a:lnSpc>
                <a:spcPts val="2400"/>
              </a:lnSpc>
              <a:spcBef>
                <a:spcPts val="2400"/>
              </a:spcBef>
              <a:buClr>
                <a:srgbClr val="957B48"/>
              </a:buClr>
            </a:pPr>
            <a:r>
              <a:rPr lang="en-US"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Strong user adoption </a:t>
            </a: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due to system usability and training </a:t>
            </a:r>
          </a:p>
          <a:p>
            <a:pPr marL="38735" marR="5080">
              <a:lnSpc>
                <a:spcPts val="2400"/>
              </a:lnSpc>
              <a:spcBef>
                <a:spcPts val="2400"/>
              </a:spcBef>
              <a:buClr>
                <a:srgbClr val="957B48"/>
              </a:buClr>
            </a:pPr>
            <a:r>
              <a:rPr lang="en-US"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Efficient quoting and structured workflows</a:t>
            </a: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 reducing delays </a:t>
            </a:r>
          </a:p>
          <a:p>
            <a:pPr marL="38735" marR="5080">
              <a:lnSpc>
                <a:spcPts val="2400"/>
              </a:lnSpc>
              <a:spcBef>
                <a:spcPts val="2400"/>
              </a:spcBef>
              <a:buClr>
                <a:srgbClr val="957B48"/>
              </a:buClr>
            </a:pPr>
            <a:r>
              <a:rPr lang="en-US"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Year-on-year improvements in customer service,</a:t>
            </a: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 supported by real-time commercial visibility </a:t>
            </a:r>
            <a:endParaRPr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5" name="Picture 44" descr="A clipboard with a clock&#10;&#10;AI-generated content may be incorrect.">
            <a:extLst>
              <a:ext uri="{FF2B5EF4-FFF2-40B4-BE49-F238E27FC236}">
                <a16:creationId xmlns:a16="http://schemas.microsoft.com/office/drawing/2014/main" id="{A23BFD84-0443-E8D9-CAE1-B09A6D663C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2820" y="3749675"/>
            <a:ext cx="553739" cy="569337"/>
          </a:xfrm>
          <a:prstGeom prst="rect">
            <a:avLst/>
          </a:prstGeom>
        </p:spPr>
      </p:pic>
      <p:pic>
        <p:nvPicPr>
          <p:cNvPr id="47" name="Picture 46" descr="A white line on a black background&#10;&#10;AI-generated content may be incorrect.">
            <a:extLst>
              <a:ext uri="{FF2B5EF4-FFF2-40B4-BE49-F238E27FC236}">
                <a16:creationId xmlns:a16="http://schemas.microsoft.com/office/drawing/2014/main" id="{0E4AE79B-A737-3E30-BB11-4CE85FB843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85450" y="5883275"/>
            <a:ext cx="569337" cy="569337"/>
          </a:xfrm>
          <a:prstGeom prst="rect">
            <a:avLst/>
          </a:prstGeom>
        </p:spPr>
      </p:pic>
      <p:pic>
        <p:nvPicPr>
          <p:cNvPr id="49" name="Picture 48" descr="A black and gold symbol with a check mark in the middle&#10;&#10;AI-generated content may be incorrect.">
            <a:extLst>
              <a:ext uri="{FF2B5EF4-FFF2-40B4-BE49-F238E27FC236}">
                <a16:creationId xmlns:a16="http://schemas.microsoft.com/office/drawing/2014/main" id="{5C33A204-D6C7-157C-F8E1-DC5F7215F3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07911" y="3633638"/>
            <a:ext cx="534241" cy="573237"/>
          </a:xfrm>
          <a:prstGeom prst="rect">
            <a:avLst/>
          </a:prstGeom>
        </p:spPr>
      </p:pic>
      <p:pic>
        <p:nvPicPr>
          <p:cNvPr id="51" name="Picture 50" descr="A black and gold logo&#10;&#10;AI-generated content may be incorrect.">
            <a:extLst>
              <a:ext uri="{FF2B5EF4-FFF2-40B4-BE49-F238E27FC236}">
                <a16:creationId xmlns:a16="http://schemas.microsoft.com/office/drawing/2014/main" id="{05A4A264-BFB4-95AF-E463-D190F73A4B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72400" y="4856738"/>
            <a:ext cx="464049" cy="569337"/>
          </a:xfrm>
          <a:prstGeom prst="rect">
            <a:avLst/>
          </a:prstGeom>
        </p:spPr>
      </p:pic>
      <p:pic>
        <p:nvPicPr>
          <p:cNvPr id="53" name="Picture 52" descr="A white and black logo&#10;&#10;AI-generated content may be incorrect.">
            <a:extLst>
              <a:ext uri="{FF2B5EF4-FFF2-40B4-BE49-F238E27FC236}">
                <a16:creationId xmlns:a16="http://schemas.microsoft.com/office/drawing/2014/main" id="{0D10D005-BE87-B69B-72EA-DFCF5F257C9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700250" y="5578475"/>
            <a:ext cx="569337" cy="573237"/>
          </a:xfrm>
          <a:prstGeom prst="rect">
            <a:avLst/>
          </a:prstGeom>
        </p:spPr>
      </p:pic>
      <p:pic>
        <p:nvPicPr>
          <p:cNvPr id="55" name="Picture 54" descr="A white line drawing of a person and a dollar sign&#10;&#10;AI-generated content may be incorrect.">
            <a:extLst>
              <a:ext uri="{FF2B5EF4-FFF2-40B4-BE49-F238E27FC236}">
                <a16:creationId xmlns:a16="http://schemas.microsoft.com/office/drawing/2014/main" id="{A70054B0-0DBE-78EB-DEB8-814BBF8E8AE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700250" y="4511675"/>
            <a:ext cx="569337" cy="569337"/>
          </a:xfrm>
          <a:prstGeom prst="rect">
            <a:avLst/>
          </a:prstGeom>
        </p:spPr>
      </p:pic>
      <p:sp>
        <p:nvSpPr>
          <p:cNvPr id="8" name="object 8"/>
          <p:cNvSpPr txBox="1"/>
          <p:nvPr/>
        </p:nvSpPr>
        <p:spPr>
          <a:xfrm>
            <a:off x="1239874" y="8370165"/>
            <a:ext cx="5992776" cy="1959511"/>
          </a:xfrm>
          <a:prstGeom prst="rect">
            <a:avLst/>
          </a:prstGeom>
        </p:spPr>
        <p:txBody>
          <a:bodyPr vert="horz" wrap="square" lIns="0" tIns="73660" rIns="0" bIns="0" rtlCol="0">
            <a:spAutoFit/>
          </a:bodyPr>
          <a:lstStyle/>
          <a:p>
            <a:pPr marL="355600" indent="-342900">
              <a:lnSpc>
                <a:spcPct val="100000"/>
              </a:lnSpc>
              <a:spcBef>
                <a:spcPts val="1800"/>
              </a:spcBef>
              <a:buFont typeface="Wingdings" panose="05000000000000000000" pitchFamily="2" charset="2"/>
              <a:buChar char="ü"/>
            </a:pPr>
            <a:r>
              <a:rPr lang="en-US" sz="1850" dirty="0">
                <a:solidFill>
                  <a:srgbClr val="FFFFFF"/>
                </a:solidFill>
                <a:latin typeface="Open Sans"/>
                <a:cs typeface="Open Sans"/>
              </a:rPr>
              <a:t>A scalable CRM foundation supporting Air Products’ long-term growth </a:t>
            </a:r>
          </a:p>
          <a:p>
            <a:pPr marL="355600" indent="-342900">
              <a:lnSpc>
                <a:spcPct val="100000"/>
              </a:lnSpc>
              <a:spcBef>
                <a:spcPts val="1800"/>
              </a:spcBef>
              <a:buFont typeface="Wingdings" panose="05000000000000000000" pitchFamily="2" charset="2"/>
              <a:buChar char="ü"/>
            </a:pPr>
            <a:r>
              <a:rPr lang="en-US" sz="1850" dirty="0">
                <a:solidFill>
                  <a:srgbClr val="FFFFFF"/>
                </a:solidFill>
                <a:latin typeface="Open Sans"/>
                <a:cs typeface="Open Sans"/>
              </a:rPr>
              <a:t>Increased collaboration across sales units </a:t>
            </a:r>
          </a:p>
          <a:p>
            <a:pPr marL="355600" indent="-342900">
              <a:lnSpc>
                <a:spcPct val="100000"/>
              </a:lnSpc>
              <a:spcBef>
                <a:spcPts val="1800"/>
              </a:spcBef>
              <a:buFont typeface="Wingdings" panose="05000000000000000000" pitchFamily="2" charset="2"/>
              <a:buChar char="ü"/>
            </a:pPr>
            <a:r>
              <a:rPr lang="en-US" sz="1850" dirty="0">
                <a:solidFill>
                  <a:srgbClr val="FFFFFF"/>
                </a:solidFill>
                <a:latin typeface="Open Sans"/>
                <a:cs typeface="Open Sans"/>
              </a:rPr>
              <a:t>Enhancements in sales efficiency, customer service, and decision-making</a:t>
            </a:r>
          </a:p>
        </p:txBody>
      </p:sp>
      <p:sp>
        <p:nvSpPr>
          <p:cNvPr id="9" name="object 9"/>
          <p:cNvSpPr txBox="1"/>
          <p:nvPr/>
        </p:nvSpPr>
        <p:spPr>
          <a:xfrm>
            <a:off x="1239874" y="7584844"/>
            <a:ext cx="2139315" cy="413384"/>
          </a:xfrm>
          <a:prstGeom prst="rect">
            <a:avLst/>
          </a:prstGeom>
        </p:spPr>
        <p:txBody>
          <a:bodyPr vert="horz" wrap="square" lIns="0" tIns="11430" rIns="0" bIns="0" rtlCol="0">
            <a:spAutoFit/>
          </a:bodyPr>
          <a:lstStyle/>
          <a:p>
            <a:pPr marL="12700">
              <a:lnSpc>
                <a:spcPct val="100000"/>
              </a:lnSpc>
              <a:spcBef>
                <a:spcPts val="90"/>
              </a:spcBef>
            </a:pPr>
            <a:r>
              <a:rPr lang="en-ZA" sz="2550" b="1" spc="-10" dirty="0">
                <a:solidFill>
                  <a:srgbClr val="957B48"/>
                </a:solidFill>
                <a:latin typeface="Open Sans Semibold"/>
                <a:cs typeface="Open Sans Semibold"/>
              </a:rPr>
              <a:t>KEY WINS</a:t>
            </a:r>
            <a:endParaRPr lang="en-ZA" sz="2550" dirty="0">
              <a:solidFill>
                <a:srgbClr val="957B48"/>
              </a:solidFill>
              <a:latin typeface="Open Sans Semibold"/>
              <a:cs typeface="Open Sans Semibold"/>
            </a:endParaRPr>
          </a:p>
        </p:txBody>
      </p:sp>
      <p:sp>
        <p:nvSpPr>
          <p:cNvPr id="56" name="object 8">
            <a:extLst>
              <a:ext uri="{FF2B5EF4-FFF2-40B4-BE49-F238E27FC236}">
                <a16:creationId xmlns:a16="http://schemas.microsoft.com/office/drawing/2014/main" id="{6FC32165-A381-E205-2500-5BF03AC0CA02}"/>
              </a:ext>
            </a:extLst>
          </p:cNvPr>
          <p:cNvSpPr txBox="1"/>
          <p:nvPr/>
        </p:nvSpPr>
        <p:spPr>
          <a:xfrm>
            <a:off x="7869750" y="8370165"/>
            <a:ext cx="6373776" cy="1443985"/>
          </a:xfrm>
          <a:prstGeom prst="rect">
            <a:avLst/>
          </a:prstGeom>
        </p:spPr>
        <p:txBody>
          <a:bodyPr vert="horz" wrap="square" lIns="0" tIns="73660" rIns="0" bIns="0" rtlCol="0">
            <a:spAutoFit/>
          </a:bodyPr>
          <a:lstStyle/>
          <a:p>
            <a:pPr marL="355600" indent="-342900">
              <a:lnSpc>
                <a:spcPct val="100000"/>
              </a:lnSpc>
              <a:spcBef>
                <a:spcPts val="1800"/>
              </a:spcBef>
              <a:buFont typeface="Wingdings" panose="05000000000000000000" pitchFamily="2" charset="2"/>
              <a:buChar char="ü"/>
            </a:pPr>
            <a:r>
              <a:rPr lang="en-US" sz="1850" dirty="0">
                <a:solidFill>
                  <a:srgbClr val="FFFFFF"/>
                </a:solidFill>
                <a:latin typeface="Open Sans"/>
                <a:cs typeface="Open Sans"/>
              </a:rPr>
              <a:t>A successful implementation marking a milestone for The CRM Team in the gas and manufacturing industry </a:t>
            </a:r>
          </a:p>
          <a:p>
            <a:pPr marL="355600" indent="-342900">
              <a:lnSpc>
                <a:spcPct val="100000"/>
              </a:lnSpc>
              <a:spcBef>
                <a:spcPts val="1800"/>
              </a:spcBef>
              <a:buFont typeface="Wingdings" panose="05000000000000000000" pitchFamily="2" charset="2"/>
              <a:buChar char="ü"/>
            </a:pPr>
            <a:r>
              <a:rPr lang="en-US" sz="1850" dirty="0">
                <a:solidFill>
                  <a:srgbClr val="FFFFFF"/>
                </a:solidFill>
                <a:latin typeface="Open Sans"/>
                <a:cs typeface="Open Sans"/>
              </a:rPr>
              <a:t>A trusted partnership built on transparency, alignment, and shared goals </a:t>
            </a:r>
            <a:endParaRPr sz="1850" dirty="0">
              <a:latin typeface="Open Sans"/>
              <a:cs typeface="Open Sans"/>
            </a:endParaRPr>
          </a:p>
        </p:txBody>
      </p:sp>
      <p:sp>
        <p:nvSpPr>
          <p:cNvPr id="58" name="object 10">
            <a:extLst>
              <a:ext uri="{FF2B5EF4-FFF2-40B4-BE49-F238E27FC236}">
                <a16:creationId xmlns:a16="http://schemas.microsoft.com/office/drawing/2014/main" id="{0655C29B-96FA-45B3-7582-7BE96DFDE906}"/>
              </a:ext>
            </a:extLst>
          </p:cNvPr>
          <p:cNvSpPr/>
          <p:nvPr/>
        </p:nvSpPr>
        <p:spPr>
          <a:xfrm flipV="1">
            <a:off x="1239874" y="7559675"/>
            <a:ext cx="12850776" cy="575823"/>
          </a:xfrm>
          <a:custGeom>
            <a:avLst/>
            <a:gdLst/>
            <a:ahLst/>
            <a:cxnLst/>
            <a:rect l="l" t="t" r="r" b="b"/>
            <a:pathLst>
              <a:path w="6896734">
                <a:moveTo>
                  <a:pt x="0" y="0"/>
                </a:moveTo>
                <a:lnTo>
                  <a:pt x="6896334" y="0"/>
                </a:lnTo>
              </a:path>
            </a:pathLst>
          </a:custGeom>
          <a:ln w="20941">
            <a:solidFill>
              <a:srgbClr val="957B48"/>
            </a:solidFill>
          </a:ln>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8494A-DFE3-3487-2158-5E8173A1B83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520EC86-4D61-E6B4-D42E-A5704AA4DE80}"/>
              </a:ext>
            </a:extLst>
          </p:cNvPr>
          <p:cNvSpPr txBox="1">
            <a:spLocks noGrp="1"/>
          </p:cNvSpPr>
          <p:nvPr>
            <p:ph type="title"/>
          </p:nvPr>
        </p:nvSpPr>
        <p:spPr>
          <a:xfrm>
            <a:off x="844173" y="701675"/>
            <a:ext cx="10212465" cy="1489510"/>
          </a:xfrm>
          <a:prstGeom prst="rect">
            <a:avLst/>
          </a:prstGeom>
        </p:spPr>
        <p:txBody>
          <a:bodyPr vert="horz" wrap="square" lIns="0" tIns="12065" rIns="0" bIns="0" rtlCol="0">
            <a:spAutoFit/>
          </a:bodyPr>
          <a:lstStyle/>
          <a:p>
            <a:pPr marL="12700">
              <a:lnSpc>
                <a:spcPct val="100000"/>
              </a:lnSpc>
              <a:spcBef>
                <a:spcPts val="95"/>
              </a:spcBef>
            </a:pPr>
            <a:r>
              <a:rPr lang="en-US" sz="3200" dirty="0"/>
              <a:t>Air Products Accelerates Sales Transformation with Dynamics 365 - Achieving Real-Time Visibility, Efficiency, and Data Trust </a:t>
            </a:r>
            <a:endParaRPr sz="3200" spc="-10" dirty="0"/>
          </a:p>
        </p:txBody>
      </p:sp>
      <p:pic>
        <p:nvPicPr>
          <p:cNvPr id="4" name="object 4">
            <a:extLst>
              <a:ext uri="{FF2B5EF4-FFF2-40B4-BE49-F238E27FC236}">
                <a16:creationId xmlns:a16="http://schemas.microsoft.com/office/drawing/2014/main" id="{4741D9B0-F1E2-71C8-ABC1-3456FACA59E8}"/>
              </a:ext>
            </a:extLst>
          </p:cNvPr>
          <p:cNvPicPr/>
          <p:nvPr/>
        </p:nvPicPr>
        <p:blipFill>
          <a:blip r:embed="rId2" cstate="print"/>
          <a:stretch>
            <a:fillRect/>
          </a:stretch>
        </p:blipFill>
        <p:spPr>
          <a:xfrm>
            <a:off x="16821016" y="690695"/>
            <a:ext cx="2453373" cy="1102531"/>
          </a:xfrm>
          <a:prstGeom prst="rect">
            <a:avLst/>
          </a:prstGeom>
        </p:spPr>
      </p:pic>
      <p:sp>
        <p:nvSpPr>
          <p:cNvPr id="7" name="object 7">
            <a:extLst>
              <a:ext uri="{FF2B5EF4-FFF2-40B4-BE49-F238E27FC236}">
                <a16:creationId xmlns:a16="http://schemas.microsoft.com/office/drawing/2014/main" id="{A2D4A6CE-B66B-DBEA-B08E-47C9B9775B1C}"/>
              </a:ext>
            </a:extLst>
          </p:cNvPr>
          <p:cNvSpPr txBox="1"/>
          <p:nvPr/>
        </p:nvSpPr>
        <p:spPr>
          <a:xfrm>
            <a:off x="892049" y="5414070"/>
            <a:ext cx="5350001" cy="3060005"/>
          </a:xfrm>
          <a:prstGeom prst="rect">
            <a:avLst/>
          </a:prstGeom>
        </p:spPr>
        <p:txBody>
          <a:bodyPr vert="horz" wrap="square" lIns="0" tIns="12065" rIns="0" bIns="0" rtlCol="0">
            <a:spAutoFit/>
          </a:bodyPr>
          <a:lstStyle/>
          <a:p>
            <a:pPr marL="12700" marR="5080" algn="l">
              <a:lnSpc>
                <a:spcPct val="124700"/>
              </a:lnSpc>
              <a:spcBef>
                <a:spcPts val="95"/>
              </a:spcBef>
            </a:pPr>
            <a:r>
              <a:rPr lang="en-US" sz="2000" i="1" dirty="0">
                <a:solidFill>
                  <a:srgbClr val="FFFFFF"/>
                </a:solidFill>
                <a:latin typeface="Open Sans"/>
                <a:cs typeface="Open Sans"/>
              </a:rPr>
              <a:t>“Microsoft Dynamics Sales has created a focused approach to lead management, improved turnaround times to customers, and built synergy between business areas. The CRM Team’s commitment, expertise, and local support have been world-class. Their transparency and dedication made this journey a success.” </a:t>
            </a:r>
            <a:endParaRPr sz="2000" i="1" dirty="0">
              <a:latin typeface="Open Sans"/>
              <a:cs typeface="Open Sans"/>
            </a:endParaRPr>
          </a:p>
        </p:txBody>
      </p:sp>
      <p:sp>
        <p:nvSpPr>
          <p:cNvPr id="9" name="object 9">
            <a:extLst>
              <a:ext uri="{FF2B5EF4-FFF2-40B4-BE49-F238E27FC236}">
                <a16:creationId xmlns:a16="http://schemas.microsoft.com/office/drawing/2014/main" id="{A34B4538-6DA8-8F68-38DC-3ECDE7B6381B}"/>
              </a:ext>
            </a:extLst>
          </p:cNvPr>
          <p:cNvSpPr txBox="1"/>
          <p:nvPr/>
        </p:nvSpPr>
        <p:spPr>
          <a:xfrm>
            <a:off x="892050" y="2698642"/>
            <a:ext cx="4969000" cy="403957"/>
          </a:xfrm>
          <a:prstGeom prst="rect">
            <a:avLst/>
          </a:prstGeom>
        </p:spPr>
        <p:txBody>
          <a:bodyPr vert="horz" wrap="square" lIns="0" tIns="11430" rIns="0" bIns="0" rtlCol="0">
            <a:spAutoFit/>
          </a:bodyPr>
          <a:lstStyle/>
          <a:p>
            <a:pPr marL="12700">
              <a:lnSpc>
                <a:spcPct val="100000"/>
              </a:lnSpc>
              <a:spcBef>
                <a:spcPts val="90"/>
              </a:spcBef>
            </a:pPr>
            <a:r>
              <a:rPr lang="en-ZA" sz="2550" b="1" dirty="0">
                <a:solidFill>
                  <a:srgbClr val="957B48"/>
                </a:solidFill>
                <a:latin typeface="Open Sans Semibold"/>
                <a:cs typeface="Open Sans Semibold"/>
              </a:rPr>
              <a:t>CLIENT TESTIMONIALS </a:t>
            </a:r>
            <a:endParaRPr lang="en-ZA" sz="2550" dirty="0">
              <a:latin typeface="Open Sans Semibold"/>
              <a:cs typeface="Open Sans Semibold"/>
            </a:endParaRPr>
          </a:p>
        </p:txBody>
      </p:sp>
      <p:sp>
        <p:nvSpPr>
          <p:cNvPr id="10" name="object 10">
            <a:extLst>
              <a:ext uri="{FF2B5EF4-FFF2-40B4-BE49-F238E27FC236}">
                <a16:creationId xmlns:a16="http://schemas.microsoft.com/office/drawing/2014/main" id="{7B159362-E45A-0AB8-92E6-9B3AA2AE8B7B}"/>
              </a:ext>
            </a:extLst>
          </p:cNvPr>
          <p:cNvSpPr/>
          <p:nvPr/>
        </p:nvSpPr>
        <p:spPr>
          <a:xfrm flipV="1">
            <a:off x="895177" y="2640452"/>
            <a:ext cx="18373293" cy="575823"/>
          </a:xfrm>
          <a:custGeom>
            <a:avLst/>
            <a:gdLst/>
            <a:ahLst/>
            <a:cxnLst/>
            <a:rect l="l" t="t" r="r" b="b"/>
            <a:pathLst>
              <a:path w="6896734">
                <a:moveTo>
                  <a:pt x="0" y="0"/>
                </a:moveTo>
                <a:lnTo>
                  <a:pt x="6896334" y="0"/>
                </a:lnTo>
              </a:path>
            </a:pathLst>
          </a:custGeom>
          <a:ln w="20941">
            <a:solidFill>
              <a:srgbClr val="957B48"/>
            </a:solidFill>
          </a:ln>
        </p:spPr>
        <p:txBody>
          <a:bodyPr wrap="square" lIns="0" tIns="0" rIns="0" bIns="0" rtlCol="0"/>
          <a:lstStyle/>
          <a:p>
            <a:endParaRPr/>
          </a:p>
        </p:txBody>
      </p:sp>
      <p:pic>
        <p:nvPicPr>
          <p:cNvPr id="17" name="Picture 16" descr="A white text on a black background&#10;&#10;AI-generated content may be incorrect.">
            <a:extLst>
              <a:ext uri="{FF2B5EF4-FFF2-40B4-BE49-F238E27FC236}">
                <a16:creationId xmlns:a16="http://schemas.microsoft.com/office/drawing/2014/main" id="{5B6B42B5-F7DB-7B2A-7296-CDF98AE74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1948" y="766895"/>
            <a:ext cx="3267899" cy="696780"/>
          </a:xfrm>
          <a:prstGeom prst="rect">
            <a:avLst/>
          </a:prstGeom>
        </p:spPr>
      </p:pic>
      <p:pic>
        <p:nvPicPr>
          <p:cNvPr id="24" name="object 6">
            <a:extLst>
              <a:ext uri="{FF2B5EF4-FFF2-40B4-BE49-F238E27FC236}">
                <a16:creationId xmlns:a16="http://schemas.microsoft.com/office/drawing/2014/main" id="{5912EEF8-5C3C-07C8-BA7B-BC59A0966452}"/>
              </a:ext>
            </a:extLst>
          </p:cNvPr>
          <p:cNvPicPr/>
          <p:nvPr/>
        </p:nvPicPr>
        <p:blipFill>
          <a:blip r:embed="rId4" cstate="print"/>
          <a:srcRect t="25871" b="28713"/>
          <a:stretch>
            <a:fillRect/>
          </a:stretch>
        </p:blipFill>
        <p:spPr>
          <a:xfrm>
            <a:off x="16839267" y="9998076"/>
            <a:ext cx="2429203" cy="620580"/>
          </a:xfrm>
          <a:prstGeom prst="rect">
            <a:avLst/>
          </a:prstGeom>
        </p:spPr>
      </p:pic>
      <p:sp>
        <p:nvSpPr>
          <p:cNvPr id="5" name="object 12">
            <a:extLst>
              <a:ext uri="{FF2B5EF4-FFF2-40B4-BE49-F238E27FC236}">
                <a16:creationId xmlns:a16="http://schemas.microsoft.com/office/drawing/2014/main" id="{27291C90-C00C-66AA-2647-EA0579EEEF2A}"/>
              </a:ext>
            </a:extLst>
          </p:cNvPr>
          <p:cNvSpPr txBox="1"/>
          <p:nvPr/>
        </p:nvSpPr>
        <p:spPr>
          <a:xfrm>
            <a:off x="2436245" y="3821791"/>
            <a:ext cx="3624500" cy="1223284"/>
          </a:xfrm>
          <a:prstGeom prst="rect">
            <a:avLst/>
          </a:prstGeom>
        </p:spPr>
        <p:txBody>
          <a:bodyPr vert="horz" wrap="square" lIns="0" tIns="141605" rIns="0" bIns="0" rtlCol="0">
            <a:spAutoFit/>
          </a:bodyPr>
          <a:lstStyle/>
          <a:p>
            <a:pPr marL="12700" marR="105410" algn="l">
              <a:lnSpc>
                <a:spcPct val="112100"/>
              </a:lnSpc>
              <a:spcBef>
                <a:spcPts val="455"/>
              </a:spcBef>
            </a:pPr>
            <a:r>
              <a:rPr lang="en-ZA" sz="2400" b="1" dirty="0">
                <a:solidFill>
                  <a:srgbClr val="FFFFFF"/>
                </a:solidFill>
                <a:latin typeface="Open Sans Semibold"/>
                <a:cs typeface="Open Sans Semibold"/>
              </a:rPr>
              <a:t>Arthi Govender</a:t>
            </a:r>
          </a:p>
          <a:p>
            <a:pPr marL="12700" marR="105410" algn="l">
              <a:lnSpc>
                <a:spcPct val="112100"/>
              </a:lnSpc>
              <a:spcBef>
                <a:spcPts val="455"/>
              </a:spcBef>
            </a:pPr>
            <a:r>
              <a:rPr lang="en-US" dirty="0">
                <a:solidFill>
                  <a:srgbClr val="FFFFFF"/>
                </a:solidFill>
                <a:latin typeface="Open Sans Semibold"/>
                <a:cs typeface="Open Sans Semibold"/>
              </a:rPr>
              <a:t>GENERAL MANAGER: MARKETING, AIR PRODUCTS </a:t>
            </a:r>
            <a:endParaRPr lang="en-US" dirty="0">
              <a:latin typeface="Open Sans Semibold"/>
              <a:cs typeface="Open Sans Semibold"/>
            </a:endParaRPr>
          </a:p>
        </p:txBody>
      </p:sp>
      <p:pic>
        <p:nvPicPr>
          <p:cNvPr id="8" name="Picture 7" descr="A person in a suit sitting in a chair&#10;&#10;AI-generated content may be incorrect.">
            <a:extLst>
              <a:ext uri="{FF2B5EF4-FFF2-40B4-BE49-F238E27FC236}">
                <a16:creationId xmlns:a16="http://schemas.microsoft.com/office/drawing/2014/main" id="{9ACD0613-BBC5-0090-EFC4-F6F62A9646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813" t="13055" r="23908" b="46763"/>
          <a:stretch>
            <a:fillRect/>
          </a:stretch>
        </p:blipFill>
        <p:spPr>
          <a:xfrm>
            <a:off x="892050" y="3825875"/>
            <a:ext cx="1223284" cy="1223284"/>
          </a:xfrm>
          <a:prstGeom prst="ellipse">
            <a:avLst/>
          </a:prstGeom>
        </p:spPr>
      </p:pic>
      <p:pic>
        <p:nvPicPr>
          <p:cNvPr id="14" name="Picture 13">
            <a:extLst>
              <a:ext uri="{FF2B5EF4-FFF2-40B4-BE49-F238E27FC236}">
                <a16:creationId xmlns:a16="http://schemas.microsoft.com/office/drawing/2014/main" id="{43CB92BD-C91A-82C1-3828-F90DA0055550}"/>
              </a:ext>
            </a:extLst>
          </p:cNvPr>
          <p:cNvPicPr>
            <a:picLocks noChangeAspect="1"/>
          </p:cNvPicPr>
          <p:nvPr/>
        </p:nvPicPr>
        <p:blipFill>
          <a:blip r:embed="rId6" cstate="print">
            <a:extLst>
              <a:ext uri="{28A0092B-C50C-407E-A947-70E740481C1C}">
                <a14:useLocalDpi xmlns:a14="http://schemas.microsoft.com/office/drawing/2010/main" val="0"/>
              </a:ext>
            </a:extLst>
          </a:blip>
          <a:srcRect l="14835" t="14490" r="28615" b="47813"/>
          <a:stretch>
            <a:fillRect/>
          </a:stretch>
        </p:blipFill>
        <p:spPr>
          <a:xfrm>
            <a:off x="7416548" y="3821791"/>
            <a:ext cx="1223284" cy="1223284"/>
          </a:xfrm>
          <a:prstGeom prst="ellipse">
            <a:avLst/>
          </a:prstGeom>
        </p:spPr>
      </p:pic>
      <p:sp>
        <p:nvSpPr>
          <p:cNvPr id="21" name="Rectangle: Rounded Corners 20">
            <a:extLst>
              <a:ext uri="{FF2B5EF4-FFF2-40B4-BE49-F238E27FC236}">
                <a16:creationId xmlns:a16="http://schemas.microsoft.com/office/drawing/2014/main" id="{636FA93F-7E66-92E7-78AC-FA77B4D702BB}"/>
              </a:ext>
            </a:extLst>
          </p:cNvPr>
          <p:cNvSpPr/>
          <p:nvPr/>
        </p:nvSpPr>
        <p:spPr>
          <a:xfrm>
            <a:off x="892627" y="9502776"/>
            <a:ext cx="6523920" cy="990600"/>
          </a:xfrm>
          <a:prstGeom prst="roundRect">
            <a:avLst>
              <a:gd name="adj" fmla="val 21573"/>
            </a:avLst>
          </a:prstGeom>
          <a:solidFill>
            <a:srgbClr val="957B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object 7">
            <a:extLst>
              <a:ext uri="{FF2B5EF4-FFF2-40B4-BE49-F238E27FC236}">
                <a16:creationId xmlns:a16="http://schemas.microsoft.com/office/drawing/2014/main" id="{6C23292C-2094-C0B2-6915-0E27E87ADA5F}"/>
              </a:ext>
            </a:extLst>
          </p:cNvPr>
          <p:cNvSpPr txBox="1"/>
          <p:nvPr/>
        </p:nvSpPr>
        <p:spPr>
          <a:xfrm>
            <a:off x="7416547" y="5414070"/>
            <a:ext cx="5168696" cy="3060005"/>
          </a:xfrm>
          <a:prstGeom prst="rect">
            <a:avLst/>
          </a:prstGeom>
        </p:spPr>
        <p:txBody>
          <a:bodyPr vert="horz" wrap="square" lIns="0" tIns="12065" rIns="0" bIns="0" rtlCol="0">
            <a:spAutoFit/>
          </a:bodyPr>
          <a:lstStyle/>
          <a:p>
            <a:pPr marL="12700" marR="5080" algn="l">
              <a:lnSpc>
                <a:spcPct val="124700"/>
              </a:lnSpc>
              <a:spcBef>
                <a:spcPts val="95"/>
              </a:spcBef>
            </a:pPr>
            <a:r>
              <a:rPr lang="en-US" sz="2000" i="1" dirty="0">
                <a:solidFill>
                  <a:srgbClr val="FFFFFF"/>
                </a:solidFill>
                <a:latin typeface="Open Sans"/>
                <a:cs typeface="Open Sans"/>
              </a:rPr>
              <a:t>“Dynamics 365 Sales has </a:t>
            </a:r>
            <a:r>
              <a:rPr lang="en-US" sz="2000" i="1" dirty="0" err="1">
                <a:solidFill>
                  <a:srgbClr val="FFFFFF"/>
                </a:solidFill>
                <a:latin typeface="Open Sans"/>
                <a:cs typeface="Open Sans"/>
              </a:rPr>
              <a:t>centralised</a:t>
            </a:r>
            <a:r>
              <a:rPr lang="en-US" sz="2000" i="1" dirty="0">
                <a:solidFill>
                  <a:srgbClr val="FFFFFF"/>
                </a:solidFill>
                <a:latin typeface="Open Sans"/>
                <a:cs typeface="Open Sans"/>
              </a:rPr>
              <a:t> our customer data and improved day-to-day operations. The detailed reporting gives us real-time insights and supports better decision-making. The CRM Team was professional, knowledgeable, and deeply invested in understanding our business. We truly selected the right partner.” </a:t>
            </a:r>
            <a:endParaRPr lang="en-US" sz="2000" i="1" dirty="0">
              <a:latin typeface="Open Sans"/>
              <a:cs typeface="Open Sans"/>
            </a:endParaRPr>
          </a:p>
        </p:txBody>
      </p:sp>
      <p:sp>
        <p:nvSpPr>
          <p:cNvPr id="27" name="object 12">
            <a:extLst>
              <a:ext uri="{FF2B5EF4-FFF2-40B4-BE49-F238E27FC236}">
                <a16:creationId xmlns:a16="http://schemas.microsoft.com/office/drawing/2014/main" id="{2647961A-BFF8-AF13-C43B-2DA6467F1647}"/>
              </a:ext>
            </a:extLst>
          </p:cNvPr>
          <p:cNvSpPr txBox="1"/>
          <p:nvPr/>
        </p:nvSpPr>
        <p:spPr>
          <a:xfrm>
            <a:off x="8960743" y="3817706"/>
            <a:ext cx="3624500" cy="1223284"/>
          </a:xfrm>
          <a:prstGeom prst="rect">
            <a:avLst/>
          </a:prstGeom>
        </p:spPr>
        <p:txBody>
          <a:bodyPr vert="horz" wrap="square" lIns="0" tIns="141605" rIns="0" bIns="0" rtlCol="0">
            <a:spAutoFit/>
          </a:bodyPr>
          <a:lstStyle/>
          <a:p>
            <a:pPr marL="12700" marR="105410" algn="l">
              <a:lnSpc>
                <a:spcPct val="112100"/>
              </a:lnSpc>
              <a:spcBef>
                <a:spcPts val="455"/>
              </a:spcBef>
            </a:pPr>
            <a:r>
              <a:rPr lang="en-ZA" sz="2400" b="1" dirty="0" err="1">
                <a:solidFill>
                  <a:srgbClr val="FFFFFF"/>
                </a:solidFill>
                <a:latin typeface="Open Sans Semibold"/>
                <a:cs typeface="Open Sans Semibold"/>
              </a:rPr>
              <a:t>Noluthando</a:t>
            </a:r>
            <a:r>
              <a:rPr lang="en-ZA" sz="2400" b="1" dirty="0">
                <a:solidFill>
                  <a:srgbClr val="FFFFFF"/>
                </a:solidFill>
                <a:latin typeface="Open Sans Semibold"/>
                <a:cs typeface="Open Sans Semibold"/>
              </a:rPr>
              <a:t> </a:t>
            </a:r>
            <a:r>
              <a:rPr lang="en-ZA" sz="2400" b="1" dirty="0" err="1">
                <a:solidFill>
                  <a:srgbClr val="FFFFFF"/>
                </a:solidFill>
                <a:latin typeface="Open Sans Semibold"/>
                <a:cs typeface="Open Sans Semibold"/>
              </a:rPr>
              <a:t>Maraqana</a:t>
            </a:r>
            <a:endParaRPr lang="en-ZA" sz="2400" b="1" dirty="0">
              <a:solidFill>
                <a:srgbClr val="FFFFFF"/>
              </a:solidFill>
              <a:latin typeface="Open Sans Semibold"/>
              <a:cs typeface="Open Sans Semibold"/>
            </a:endParaRPr>
          </a:p>
          <a:p>
            <a:pPr marL="12700" marR="105410" algn="l">
              <a:lnSpc>
                <a:spcPct val="112100"/>
              </a:lnSpc>
              <a:spcBef>
                <a:spcPts val="455"/>
              </a:spcBef>
            </a:pPr>
            <a:r>
              <a:rPr lang="en-US" dirty="0">
                <a:solidFill>
                  <a:srgbClr val="FFFFFF"/>
                </a:solidFill>
                <a:latin typeface="Open Sans Semibold"/>
                <a:cs typeface="Open Sans Semibold"/>
              </a:rPr>
              <a:t>MARKETING BUSINESS PARTNER, AIR PRODUCTS</a:t>
            </a:r>
            <a:endParaRPr lang="en-US" dirty="0">
              <a:latin typeface="Open Sans Semibold"/>
              <a:cs typeface="Open Sans Semibold"/>
            </a:endParaRPr>
          </a:p>
        </p:txBody>
      </p:sp>
      <p:pic>
        <p:nvPicPr>
          <p:cNvPr id="29" name="Picture 28">
            <a:extLst>
              <a:ext uri="{FF2B5EF4-FFF2-40B4-BE49-F238E27FC236}">
                <a16:creationId xmlns:a16="http://schemas.microsoft.com/office/drawing/2014/main" id="{9DFE0DEE-62AC-86FA-98A2-3B1F6009A161}"/>
              </a:ext>
            </a:extLst>
          </p:cNvPr>
          <p:cNvPicPr>
            <a:picLocks noChangeAspect="1"/>
          </p:cNvPicPr>
          <p:nvPr/>
        </p:nvPicPr>
        <p:blipFill>
          <a:blip r:embed="rId7" cstate="print">
            <a:extLst>
              <a:ext uri="{28A0092B-C50C-407E-A947-70E740481C1C}">
                <a14:useLocalDpi xmlns:a14="http://schemas.microsoft.com/office/drawing/2010/main" val="0"/>
              </a:ext>
            </a:extLst>
          </a:blip>
          <a:srcRect l="18769" t="3611" r="23926" b="10424"/>
          <a:stretch>
            <a:fillRect/>
          </a:stretch>
        </p:blipFill>
        <p:spPr>
          <a:xfrm>
            <a:off x="13785851" y="3825876"/>
            <a:ext cx="1223284" cy="1223284"/>
          </a:xfrm>
          <a:prstGeom prst="ellipse">
            <a:avLst/>
          </a:prstGeom>
        </p:spPr>
      </p:pic>
      <p:sp>
        <p:nvSpPr>
          <p:cNvPr id="30" name="object 7">
            <a:extLst>
              <a:ext uri="{FF2B5EF4-FFF2-40B4-BE49-F238E27FC236}">
                <a16:creationId xmlns:a16="http://schemas.microsoft.com/office/drawing/2014/main" id="{2ABACC19-9A97-619B-8C70-69896B21ECF9}"/>
              </a:ext>
            </a:extLst>
          </p:cNvPr>
          <p:cNvSpPr txBox="1"/>
          <p:nvPr/>
        </p:nvSpPr>
        <p:spPr>
          <a:xfrm>
            <a:off x="13785850" y="5414070"/>
            <a:ext cx="5426201" cy="3060005"/>
          </a:xfrm>
          <a:prstGeom prst="rect">
            <a:avLst/>
          </a:prstGeom>
        </p:spPr>
        <p:txBody>
          <a:bodyPr vert="horz" wrap="square" lIns="0" tIns="12065" rIns="0" bIns="0" rtlCol="0">
            <a:spAutoFit/>
          </a:bodyPr>
          <a:lstStyle/>
          <a:p>
            <a:pPr marL="12700" marR="5080" algn="l">
              <a:lnSpc>
                <a:spcPct val="124700"/>
              </a:lnSpc>
              <a:spcBef>
                <a:spcPts val="95"/>
              </a:spcBef>
            </a:pPr>
            <a:r>
              <a:rPr lang="en-US" sz="2000" i="1" dirty="0">
                <a:solidFill>
                  <a:srgbClr val="FFFFFF"/>
                </a:solidFill>
                <a:latin typeface="Open Sans"/>
                <a:cs typeface="Open Sans"/>
              </a:rPr>
              <a:t>“The system has transformed how our sales teams work. We now have instant access to leads, real-time visibility, and structured workflows that help us respond faster and support customers better. Working with The CRM Team has been seamless - they understood our challenges and guided us through every step.” </a:t>
            </a:r>
            <a:endParaRPr lang="en-US" sz="2000" i="1" dirty="0">
              <a:latin typeface="Open Sans"/>
              <a:cs typeface="Open Sans"/>
            </a:endParaRPr>
          </a:p>
        </p:txBody>
      </p:sp>
      <p:sp>
        <p:nvSpPr>
          <p:cNvPr id="31" name="object 12">
            <a:extLst>
              <a:ext uri="{FF2B5EF4-FFF2-40B4-BE49-F238E27FC236}">
                <a16:creationId xmlns:a16="http://schemas.microsoft.com/office/drawing/2014/main" id="{86C26965-A031-BF90-1D66-C0AD75B5FC77}"/>
              </a:ext>
            </a:extLst>
          </p:cNvPr>
          <p:cNvSpPr txBox="1"/>
          <p:nvPr/>
        </p:nvSpPr>
        <p:spPr>
          <a:xfrm>
            <a:off x="15330046" y="3821791"/>
            <a:ext cx="2401216" cy="1223284"/>
          </a:xfrm>
          <a:prstGeom prst="rect">
            <a:avLst/>
          </a:prstGeom>
        </p:spPr>
        <p:txBody>
          <a:bodyPr vert="horz" wrap="square" lIns="0" tIns="141605" rIns="0" bIns="0" rtlCol="0">
            <a:spAutoFit/>
          </a:bodyPr>
          <a:lstStyle/>
          <a:p>
            <a:pPr marL="12700" marR="105410" algn="l">
              <a:lnSpc>
                <a:spcPct val="112100"/>
              </a:lnSpc>
              <a:spcBef>
                <a:spcPts val="455"/>
              </a:spcBef>
            </a:pPr>
            <a:r>
              <a:rPr lang="en-ZA" sz="2400" b="1" dirty="0" err="1">
                <a:solidFill>
                  <a:srgbClr val="FFFFFF"/>
                </a:solidFill>
                <a:latin typeface="Open Sans Semibold"/>
                <a:cs typeface="Open Sans Semibold"/>
              </a:rPr>
              <a:t>Pregie</a:t>
            </a:r>
            <a:r>
              <a:rPr lang="en-ZA" sz="2400" b="1" dirty="0">
                <a:solidFill>
                  <a:srgbClr val="FFFFFF"/>
                </a:solidFill>
                <a:latin typeface="Open Sans Semibold"/>
                <a:cs typeface="Open Sans Semibold"/>
              </a:rPr>
              <a:t> </a:t>
            </a:r>
            <a:r>
              <a:rPr lang="en-ZA" sz="2400" b="1" dirty="0" err="1">
                <a:solidFill>
                  <a:srgbClr val="FFFFFF"/>
                </a:solidFill>
                <a:latin typeface="Open Sans Semibold"/>
                <a:cs typeface="Open Sans Semibold"/>
              </a:rPr>
              <a:t>Maistry</a:t>
            </a:r>
            <a:endParaRPr lang="en-ZA" sz="2400" b="1" dirty="0">
              <a:solidFill>
                <a:srgbClr val="FFFFFF"/>
              </a:solidFill>
              <a:latin typeface="Open Sans Semibold"/>
              <a:cs typeface="Open Sans Semibold"/>
            </a:endParaRPr>
          </a:p>
          <a:p>
            <a:pPr marL="12700" marR="105410" algn="l">
              <a:lnSpc>
                <a:spcPct val="112100"/>
              </a:lnSpc>
              <a:spcBef>
                <a:spcPts val="455"/>
              </a:spcBef>
            </a:pPr>
            <a:r>
              <a:rPr lang="en-US" dirty="0">
                <a:solidFill>
                  <a:srgbClr val="FFFFFF"/>
                </a:solidFill>
                <a:latin typeface="Open Sans Semibold"/>
                <a:cs typeface="Open Sans Semibold"/>
              </a:rPr>
              <a:t>SALES MANAGER, AIR PRODUCTS</a:t>
            </a:r>
            <a:endParaRPr lang="en-US" dirty="0">
              <a:latin typeface="Open Sans Semibold"/>
              <a:cs typeface="Open Sans Semibold"/>
            </a:endParaRPr>
          </a:p>
        </p:txBody>
      </p:sp>
      <p:sp>
        <p:nvSpPr>
          <p:cNvPr id="32" name="object 8">
            <a:extLst>
              <a:ext uri="{FF2B5EF4-FFF2-40B4-BE49-F238E27FC236}">
                <a16:creationId xmlns:a16="http://schemas.microsoft.com/office/drawing/2014/main" id="{1DB42A57-1E89-F759-2E09-8D115E43D526}"/>
              </a:ext>
            </a:extLst>
          </p:cNvPr>
          <p:cNvSpPr txBox="1"/>
          <p:nvPr/>
        </p:nvSpPr>
        <p:spPr>
          <a:xfrm>
            <a:off x="3498850" y="9731376"/>
            <a:ext cx="3810000" cy="459100"/>
          </a:xfrm>
          <a:prstGeom prst="rect">
            <a:avLst/>
          </a:prstGeom>
        </p:spPr>
        <p:txBody>
          <a:bodyPr vert="horz" wrap="square" lIns="0" tIns="73660" rIns="0" bIns="0" rtlCol="0">
            <a:spAutoFit/>
          </a:bodyPr>
          <a:lstStyle/>
          <a:p>
            <a:pPr marL="12700">
              <a:lnSpc>
                <a:spcPct val="100000"/>
              </a:lnSpc>
              <a:spcBef>
                <a:spcPts val="1800"/>
              </a:spcBef>
            </a:pPr>
            <a:r>
              <a:rPr lang="en-US" sz="2500" dirty="0">
                <a:solidFill>
                  <a:srgbClr val="FFFFFF"/>
                </a:solidFill>
                <a:latin typeface="Open Sans"/>
                <a:cs typeface="Open Sans"/>
              </a:rPr>
              <a:t>info@thecrmteam.com</a:t>
            </a:r>
          </a:p>
        </p:txBody>
      </p:sp>
      <p:sp>
        <p:nvSpPr>
          <p:cNvPr id="33" name="object 9">
            <a:extLst>
              <a:ext uri="{FF2B5EF4-FFF2-40B4-BE49-F238E27FC236}">
                <a16:creationId xmlns:a16="http://schemas.microsoft.com/office/drawing/2014/main" id="{426D0541-000C-EB2A-DCEB-85A6EC8AB389}"/>
              </a:ext>
            </a:extLst>
          </p:cNvPr>
          <p:cNvSpPr txBox="1"/>
          <p:nvPr/>
        </p:nvSpPr>
        <p:spPr>
          <a:xfrm>
            <a:off x="1239874" y="9805944"/>
            <a:ext cx="2139315" cy="413384"/>
          </a:xfrm>
          <a:prstGeom prst="rect">
            <a:avLst/>
          </a:prstGeom>
        </p:spPr>
        <p:txBody>
          <a:bodyPr vert="horz" wrap="square" lIns="0" tIns="11430" rIns="0" bIns="0" rtlCol="0">
            <a:spAutoFit/>
          </a:bodyPr>
          <a:lstStyle/>
          <a:p>
            <a:pPr marL="12700">
              <a:lnSpc>
                <a:spcPct val="100000"/>
              </a:lnSpc>
              <a:spcBef>
                <a:spcPts val="90"/>
              </a:spcBef>
            </a:pPr>
            <a:r>
              <a:rPr lang="en-ZA" sz="2550" b="1" spc="-10" dirty="0">
                <a:solidFill>
                  <a:schemeClr val="bg1"/>
                </a:solidFill>
                <a:latin typeface="Open Sans Semibold"/>
                <a:cs typeface="Open Sans Semibold"/>
              </a:rPr>
              <a:t>CONTACT US:</a:t>
            </a:r>
            <a:endParaRPr lang="en-ZA" sz="2550" dirty="0">
              <a:solidFill>
                <a:schemeClr val="bg1"/>
              </a:solidFill>
              <a:latin typeface="Open Sans Semibold"/>
              <a:cs typeface="Open Sans Semibold"/>
            </a:endParaRPr>
          </a:p>
        </p:txBody>
      </p:sp>
    </p:spTree>
    <p:extLst>
      <p:ext uri="{BB962C8B-B14F-4D97-AF65-F5344CB8AC3E}">
        <p14:creationId xmlns:p14="http://schemas.microsoft.com/office/powerpoint/2010/main" val="3050934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3783dc5-f67d-489d-822c-459e8c2f8157">
      <Terms xmlns="http://schemas.microsoft.com/office/infopath/2007/PartnerControls"/>
    </lcf76f155ced4ddcb4097134ff3c332f>
    <TaxCatchAll xmlns="a437043c-bfa7-4e63-bfd6-9a952777753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7B73F9E78ECC408DA576F4E32D0353" ma:contentTypeVersion="16" ma:contentTypeDescription="Create a new document." ma:contentTypeScope="" ma:versionID="46c11760764564fbb4bac4c70e604d34">
  <xsd:schema xmlns:xsd="http://www.w3.org/2001/XMLSchema" xmlns:xs="http://www.w3.org/2001/XMLSchema" xmlns:p="http://schemas.microsoft.com/office/2006/metadata/properties" xmlns:ns2="e3783dc5-f67d-489d-822c-459e8c2f8157" xmlns:ns3="a437043c-bfa7-4e63-bfd6-9a9527777531" targetNamespace="http://schemas.microsoft.com/office/2006/metadata/properties" ma:root="true" ma:fieldsID="3b898cf477a6ace59cb7adf1892cbe9c" ns2:_="" ns3:_="">
    <xsd:import namespace="e3783dc5-f67d-489d-822c-459e8c2f8157"/>
    <xsd:import namespace="a437043c-bfa7-4e63-bfd6-9a952777753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783dc5-f67d-489d-822c-459e8c2f81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7c5108-e44b-404a-a16b-1b393534c4e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37043c-bfa7-4e63-bfd6-9a952777753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42f8bf7-f2e1-4ced-9005-bef61f105ee3}" ma:internalName="TaxCatchAll" ma:showField="CatchAllData" ma:web="a437043c-bfa7-4e63-bfd6-9a952777753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BE14F2-3C7E-48F8-BE43-2AEDDC30F101}">
  <ds:schemaRefs>
    <ds:schemaRef ds:uri="http://schemas.microsoft.com/office/2006/metadata/properties"/>
    <ds:schemaRef ds:uri="http://schemas.microsoft.com/office/infopath/2007/PartnerControls"/>
    <ds:schemaRef ds:uri="e3783dc5-f67d-489d-822c-459e8c2f8157"/>
    <ds:schemaRef ds:uri="a437043c-bfa7-4e63-bfd6-9a9527777531"/>
  </ds:schemaRefs>
</ds:datastoreItem>
</file>

<file path=customXml/itemProps2.xml><?xml version="1.0" encoding="utf-8"?>
<ds:datastoreItem xmlns:ds="http://schemas.openxmlformats.org/officeDocument/2006/customXml" ds:itemID="{92B9A00A-8F4E-4E28-9CE1-269414D86750}">
  <ds:schemaRefs>
    <ds:schemaRef ds:uri="http://schemas.microsoft.com/sharepoint/v3/contenttype/forms"/>
  </ds:schemaRefs>
</ds:datastoreItem>
</file>

<file path=customXml/itemProps3.xml><?xml version="1.0" encoding="utf-8"?>
<ds:datastoreItem xmlns:ds="http://schemas.openxmlformats.org/officeDocument/2006/customXml" ds:itemID="{783A8D5F-1840-4A89-A9AA-12044DD87A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783dc5-f67d-489d-822c-459e8c2f8157"/>
    <ds:schemaRef ds:uri="a437043c-bfa7-4e63-bfd6-9a95277775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204</TotalTime>
  <Words>579</Words>
  <Application>Microsoft Office PowerPoint</Application>
  <PresentationFormat>Custom</PresentationFormat>
  <Paragraphs>48</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Air Products Accelerates Sales Transformation with Dynamics 365 - Achieving Real-Time Visibility, Efficiency, and Data Trust </vt:lpstr>
      <vt:lpstr>Air Products Accelerates Sales Transformation with Dynamics 365 - Achieving Real-Time Visibility, Efficiency, and Data Trust </vt:lpstr>
      <vt:lpstr>Air Products Accelerates Sales Transformation with Dynamics 365 - Achieving Real-Time Visibility, Efficiency, and Data Trust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TCT SBV Transforming HR Case Study PPT V01</dc:title>
  <dc:creator>Mathilda Schmidt</dc:creator>
  <cp:lastModifiedBy>Mathilda Schmidt</cp:lastModifiedBy>
  <cp:revision>4</cp:revision>
  <dcterms:created xsi:type="dcterms:W3CDTF">2025-11-06T21:29:34Z</dcterms:created>
  <dcterms:modified xsi:type="dcterms:W3CDTF">2026-01-26T13:41:18Z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2025-11-06T00:00:00Z</vt:filetime>
  </property>
  <property fmtid="{D5CDD505-2E9C-101B-9397-08002B2CF9AE}" pid="3" name="Creator">
    <vt:lpwstr>Adobe Illustrator 29.8 (Windows)</vt:lpwstr>
  </property>
  <property fmtid="{D5CDD505-2E9C-101B-9397-08002B2CF9AE}" pid="4" name="LastSaved">
    <vt:filetime>2025-11-06T00:00:00Z</vt:filetime>
  </property>
  <property fmtid="{D5CDD505-2E9C-101B-9397-08002B2CF9AE}" pid="5" name="Producer">
    <vt:lpwstr>Adobe PDF library 17.00</vt:lpwstr>
  </property>
  <property fmtid="{D5CDD505-2E9C-101B-9397-08002B2CF9AE}" pid="6" name="ContentTypeId">
    <vt:lpwstr>0x010100997B73F9E78ECC408DA576F4E32D0353</vt:lpwstr>
  </property>
</Properties>
</file>